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74" r:id="rId2"/>
    <p:sldId id="256" r:id="rId3"/>
    <p:sldId id="257" r:id="rId4"/>
    <p:sldId id="258" r:id="rId5"/>
    <p:sldId id="31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92" r:id="rId22"/>
    <p:sldId id="293" r:id="rId23"/>
    <p:sldId id="294" r:id="rId24"/>
    <p:sldId id="295" r:id="rId25"/>
    <p:sldId id="297" r:id="rId26"/>
    <p:sldId id="296" r:id="rId27"/>
    <p:sldId id="298" r:id="rId28"/>
    <p:sldId id="301" r:id="rId29"/>
    <p:sldId id="302" r:id="rId30"/>
    <p:sldId id="303" r:id="rId31"/>
    <p:sldId id="299" r:id="rId32"/>
    <p:sldId id="300" r:id="rId33"/>
    <p:sldId id="291" r:id="rId34"/>
    <p:sldId id="304" r:id="rId35"/>
    <p:sldId id="305" r:id="rId36"/>
    <p:sldId id="306" r:id="rId37"/>
    <p:sldId id="307" r:id="rId38"/>
    <p:sldId id="308" r:id="rId39"/>
    <p:sldId id="309" r:id="rId40"/>
    <p:sldId id="310" r:id="rId41"/>
    <p:sldId id="311" r:id="rId42"/>
    <p:sldId id="312" r:id="rId43"/>
    <p:sldId id="316" r:id="rId44"/>
    <p:sldId id="313" r:id="rId45"/>
    <p:sldId id="314" r:id="rId46"/>
    <p:sldId id="31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318" r:id="rId63"/>
  </p:sldIdLst>
  <p:sldSz cx="11879263" cy="71993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75" d="100"/>
          <a:sy n="75" d="100"/>
        </p:scale>
        <p:origin x="5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esktop\Whether%20Analysis\Solution\EDA%20Questions%20and\EDA_(Questions%20And%20Statements)_WEATHER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esktop\Whether%20Analysis\Solution\EDA%20Questions%20and\EDA_(Questions%20And%20Statements)_WEATHER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esktop\Whether%20Analysis\Solution\EDA%20Questions%20and\EDA_(Questions%20And%20Statements)_WEATHER_ANALYSI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[EDA_(Questions And Statements)_WEATHER_ANALYSIS.xlsx]QUESTION-4!PivotTable23</c:name>
    <c:fmtId val="9"/>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Top Three Cities by Rainy Based Weather Description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'QUESTION-4'!$L$39:$L$40</c:f>
              <c:strCache>
                <c:ptCount val="1"/>
                <c:pt idx="0">
                  <c:v>Autumn</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'QUESTION-4'!$K$41:$K$44</c:f>
              <c:strCache>
                <c:ptCount val="3"/>
                <c:pt idx="0">
                  <c:v>Portland</c:v>
                </c:pt>
                <c:pt idx="1">
                  <c:v>Vancouver</c:v>
                </c:pt>
                <c:pt idx="2">
                  <c:v>Seattle</c:v>
                </c:pt>
              </c:strCache>
            </c:strRef>
          </c:cat>
          <c:val>
            <c:numRef>
              <c:f>'QUESTION-4'!$L$41:$L$44</c:f>
              <c:numCache>
                <c:formatCode>General</c:formatCode>
                <c:ptCount val="3"/>
                <c:pt idx="0">
                  <c:v>3244</c:v>
                </c:pt>
                <c:pt idx="1">
                  <c:v>2712</c:v>
                </c:pt>
                <c:pt idx="2">
                  <c:v>2963</c:v>
                </c:pt>
              </c:numCache>
            </c:numRef>
          </c:val>
          <c:extLst>
            <c:ext xmlns:c16="http://schemas.microsoft.com/office/drawing/2014/chart" uri="{C3380CC4-5D6E-409C-BE32-E72D297353CC}">
              <c16:uniqueId val="{00000000-2720-4048-87FC-B0FF76E0899F}"/>
            </c:ext>
          </c:extLst>
        </c:ser>
        <c:ser>
          <c:idx val="1"/>
          <c:order val="1"/>
          <c:tx>
            <c:strRef>
              <c:f>'QUESTION-4'!$M$39:$M$40</c:f>
              <c:strCache>
                <c:ptCount val="1"/>
                <c:pt idx="0">
                  <c:v>Spring</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'QUESTION-4'!$K$41:$K$44</c:f>
              <c:strCache>
                <c:ptCount val="3"/>
                <c:pt idx="0">
                  <c:v>Portland</c:v>
                </c:pt>
                <c:pt idx="1">
                  <c:v>Vancouver</c:v>
                </c:pt>
                <c:pt idx="2">
                  <c:v>Seattle</c:v>
                </c:pt>
              </c:strCache>
            </c:strRef>
          </c:cat>
          <c:val>
            <c:numRef>
              <c:f>'QUESTION-4'!$M$41:$M$44</c:f>
              <c:numCache>
                <c:formatCode>General</c:formatCode>
                <c:ptCount val="3"/>
                <c:pt idx="0">
                  <c:v>3261</c:v>
                </c:pt>
                <c:pt idx="1">
                  <c:v>3173</c:v>
                </c:pt>
                <c:pt idx="2">
                  <c:v>2736</c:v>
                </c:pt>
              </c:numCache>
            </c:numRef>
          </c:val>
          <c:extLst>
            <c:ext xmlns:c16="http://schemas.microsoft.com/office/drawing/2014/chart" uri="{C3380CC4-5D6E-409C-BE32-E72D297353CC}">
              <c16:uniqueId val="{00000001-2720-4048-87FC-B0FF76E0899F}"/>
            </c:ext>
          </c:extLst>
        </c:ser>
        <c:ser>
          <c:idx val="2"/>
          <c:order val="2"/>
          <c:tx>
            <c:strRef>
              <c:f>'QUESTION-4'!$N$39:$N$40</c:f>
              <c:strCache>
                <c:ptCount val="1"/>
                <c:pt idx="0">
                  <c:v>Summer</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'QUESTION-4'!$K$41:$K$44</c:f>
              <c:strCache>
                <c:ptCount val="3"/>
                <c:pt idx="0">
                  <c:v>Portland</c:v>
                </c:pt>
                <c:pt idx="1">
                  <c:v>Vancouver</c:v>
                </c:pt>
                <c:pt idx="2">
                  <c:v>Seattle</c:v>
                </c:pt>
              </c:strCache>
            </c:strRef>
          </c:cat>
          <c:val>
            <c:numRef>
              <c:f>'QUESTION-4'!$N$41:$N$44</c:f>
              <c:numCache>
                <c:formatCode>General</c:formatCode>
                <c:ptCount val="3"/>
                <c:pt idx="0">
                  <c:v>1088</c:v>
                </c:pt>
                <c:pt idx="1">
                  <c:v>1785</c:v>
                </c:pt>
                <c:pt idx="2">
                  <c:v>1069</c:v>
                </c:pt>
              </c:numCache>
            </c:numRef>
          </c:val>
          <c:extLst>
            <c:ext xmlns:c16="http://schemas.microsoft.com/office/drawing/2014/chart" uri="{C3380CC4-5D6E-409C-BE32-E72D297353CC}">
              <c16:uniqueId val="{00000002-2720-4048-87FC-B0FF76E0899F}"/>
            </c:ext>
          </c:extLst>
        </c:ser>
        <c:ser>
          <c:idx val="3"/>
          <c:order val="3"/>
          <c:tx>
            <c:strRef>
              <c:f>'QUESTION-4'!$O$39:$O$40</c:f>
              <c:strCache>
                <c:ptCount val="1"/>
                <c:pt idx="0">
                  <c:v>Winter</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'QUESTION-4'!$K$41:$K$44</c:f>
              <c:strCache>
                <c:ptCount val="3"/>
                <c:pt idx="0">
                  <c:v>Portland</c:v>
                </c:pt>
                <c:pt idx="1">
                  <c:v>Vancouver</c:v>
                </c:pt>
                <c:pt idx="2">
                  <c:v>Seattle</c:v>
                </c:pt>
              </c:strCache>
            </c:strRef>
          </c:cat>
          <c:val>
            <c:numRef>
              <c:f>'QUESTION-4'!$O$41:$O$44</c:f>
              <c:numCache>
                <c:formatCode>General</c:formatCode>
                <c:ptCount val="3"/>
                <c:pt idx="0">
                  <c:v>3401</c:v>
                </c:pt>
                <c:pt idx="1">
                  <c:v>2642</c:v>
                </c:pt>
                <c:pt idx="2">
                  <c:v>2963</c:v>
                </c:pt>
              </c:numCache>
            </c:numRef>
          </c:val>
          <c:extLst>
            <c:ext xmlns:c16="http://schemas.microsoft.com/office/drawing/2014/chart" uri="{C3380CC4-5D6E-409C-BE32-E72D297353CC}">
              <c16:uniqueId val="{00000003-2720-4048-87FC-B0FF76E0899F}"/>
            </c:ext>
          </c:extLst>
        </c:ser>
        <c:dLbls>
          <c:dLblPos val="inEnd"/>
          <c:showLegendKey val="0"/>
          <c:showVal val="1"/>
          <c:showCatName val="0"/>
          <c:showSerName val="0"/>
          <c:showPercent val="0"/>
          <c:showBubbleSize val="0"/>
        </c:dLbls>
        <c:gapWidth val="65"/>
        <c:axId val="1789794384"/>
        <c:axId val="625521615"/>
      </c:barChart>
      <c:catAx>
        <c:axId val="1789794384"/>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625521615"/>
        <c:crosses val="autoZero"/>
        <c:auto val="1"/>
        <c:lblAlgn val="ctr"/>
        <c:lblOffset val="100"/>
        <c:noMultiLvlLbl val="0"/>
      </c:catAx>
      <c:valAx>
        <c:axId val="625521615"/>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789794384"/>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[EDA_(Questions And Statements)_WEATHER_ANALYSIS.xlsx]QUESTION-14!PivotTable34</c:name>
    <c:fmtId val="6"/>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Strong Winds Trends By Cities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'QUESTION-14'!$L$30</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'QUESTION-14'!$K$31:$K$66</c:f>
              <c:strCache>
                <c:ptCount val="35"/>
                <c:pt idx="0">
                  <c:v>Albuquerque</c:v>
                </c:pt>
                <c:pt idx="1">
                  <c:v>Atlanta</c:v>
                </c:pt>
                <c:pt idx="2">
                  <c:v>Boston</c:v>
                </c:pt>
                <c:pt idx="3">
                  <c:v>Charlotte</c:v>
                </c:pt>
                <c:pt idx="4">
                  <c:v>Chicago</c:v>
                </c:pt>
                <c:pt idx="5">
                  <c:v>Dallas</c:v>
                </c:pt>
                <c:pt idx="6">
                  <c:v>Denver</c:v>
                </c:pt>
                <c:pt idx="7">
                  <c:v>Detroit</c:v>
                </c:pt>
                <c:pt idx="8">
                  <c:v>Eilat</c:v>
                </c:pt>
                <c:pt idx="9">
                  <c:v>Haifa</c:v>
                </c:pt>
                <c:pt idx="10">
                  <c:v>Houston</c:v>
                </c:pt>
                <c:pt idx="11">
                  <c:v>Indianapolis</c:v>
                </c:pt>
                <c:pt idx="12">
                  <c:v>Jacksonville</c:v>
                </c:pt>
                <c:pt idx="13">
                  <c:v>Jerusalem</c:v>
                </c:pt>
                <c:pt idx="14">
                  <c:v>Kansas City</c:v>
                </c:pt>
                <c:pt idx="15">
                  <c:v>Las Vegas</c:v>
                </c:pt>
                <c:pt idx="16">
                  <c:v>Los Angeles</c:v>
                </c:pt>
                <c:pt idx="17">
                  <c:v>Miami</c:v>
                </c:pt>
                <c:pt idx="18">
                  <c:v>Minneapolis</c:v>
                </c:pt>
                <c:pt idx="19">
                  <c:v>Montreal</c:v>
                </c:pt>
                <c:pt idx="20">
                  <c:v>Nahariyya</c:v>
                </c:pt>
                <c:pt idx="21">
                  <c:v>Nashville</c:v>
                </c:pt>
                <c:pt idx="22">
                  <c:v>New York</c:v>
                </c:pt>
                <c:pt idx="23">
                  <c:v>Philadelphia</c:v>
                </c:pt>
                <c:pt idx="24">
                  <c:v>Phoenix</c:v>
                </c:pt>
                <c:pt idx="25">
                  <c:v>Pittsburgh</c:v>
                </c:pt>
                <c:pt idx="26">
                  <c:v>Portland</c:v>
                </c:pt>
                <c:pt idx="27">
                  <c:v>Saint Louis</c:v>
                </c:pt>
                <c:pt idx="28">
                  <c:v>San Antonio</c:v>
                </c:pt>
                <c:pt idx="29">
                  <c:v>San Diego</c:v>
                </c:pt>
                <c:pt idx="30">
                  <c:v>San Francisco</c:v>
                </c:pt>
                <c:pt idx="31">
                  <c:v>Seattle</c:v>
                </c:pt>
                <c:pt idx="32">
                  <c:v>Tel Aviv District</c:v>
                </c:pt>
                <c:pt idx="33">
                  <c:v>Toronto</c:v>
                </c:pt>
                <c:pt idx="34">
                  <c:v>Vancouver</c:v>
                </c:pt>
              </c:strCache>
            </c:strRef>
          </c:cat>
          <c:val>
            <c:numRef>
              <c:f>'QUESTION-14'!$L$31:$L$66</c:f>
              <c:numCache>
                <c:formatCode>General</c:formatCode>
                <c:ptCount val="35"/>
                <c:pt idx="0">
                  <c:v>81</c:v>
                </c:pt>
                <c:pt idx="1">
                  <c:v>66</c:v>
                </c:pt>
                <c:pt idx="2">
                  <c:v>92</c:v>
                </c:pt>
                <c:pt idx="3">
                  <c:v>60</c:v>
                </c:pt>
                <c:pt idx="4">
                  <c:v>114</c:v>
                </c:pt>
                <c:pt idx="5">
                  <c:v>142</c:v>
                </c:pt>
                <c:pt idx="6">
                  <c:v>97</c:v>
                </c:pt>
                <c:pt idx="7">
                  <c:v>80</c:v>
                </c:pt>
                <c:pt idx="8">
                  <c:v>114</c:v>
                </c:pt>
                <c:pt idx="9">
                  <c:v>43</c:v>
                </c:pt>
                <c:pt idx="10">
                  <c:v>118</c:v>
                </c:pt>
                <c:pt idx="11">
                  <c:v>71</c:v>
                </c:pt>
                <c:pt idx="12">
                  <c:v>112</c:v>
                </c:pt>
                <c:pt idx="13">
                  <c:v>35</c:v>
                </c:pt>
                <c:pt idx="14">
                  <c:v>86</c:v>
                </c:pt>
                <c:pt idx="15">
                  <c:v>150</c:v>
                </c:pt>
                <c:pt idx="16">
                  <c:v>110</c:v>
                </c:pt>
                <c:pt idx="17">
                  <c:v>95</c:v>
                </c:pt>
                <c:pt idx="18">
                  <c:v>110</c:v>
                </c:pt>
                <c:pt idx="19">
                  <c:v>87</c:v>
                </c:pt>
                <c:pt idx="20">
                  <c:v>43</c:v>
                </c:pt>
                <c:pt idx="21">
                  <c:v>78</c:v>
                </c:pt>
                <c:pt idx="22">
                  <c:v>90</c:v>
                </c:pt>
                <c:pt idx="23">
                  <c:v>90</c:v>
                </c:pt>
                <c:pt idx="24">
                  <c:v>105</c:v>
                </c:pt>
                <c:pt idx="25">
                  <c:v>71</c:v>
                </c:pt>
                <c:pt idx="26">
                  <c:v>61</c:v>
                </c:pt>
                <c:pt idx="27">
                  <c:v>87</c:v>
                </c:pt>
                <c:pt idx="28">
                  <c:v>105</c:v>
                </c:pt>
                <c:pt idx="29">
                  <c:v>98</c:v>
                </c:pt>
                <c:pt idx="30">
                  <c:v>161</c:v>
                </c:pt>
                <c:pt idx="31">
                  <c:v>81</c:v>
                </c:pt>
                <c:pt idx="32">
                  <c:v>61</c:v>
                </c:pt>
                <c:pt idx="33">
                  <c:v>96</c:v>
                </c:pt>
                <c:pt idx="34">
                  <c:v>89</c:v>
                </c:pt>
              </c:numCache>
            </c:numRef>
          </c:val>
          <c:extLst>
            <c:ext xmlns:c16="http://schemas.microsoft.com/office/drawing/2014/chart" uri="{C3380CC4-5D6E-409C-BE32-E72D297353CC}">
              <c16:uniqueId val="{00000000-D5F1-4761-B227-EE16653CEBD5}"/>
            </c:ext>
          </c:extLst>
        </c:ser>
        <c:dLbls>
          <c:showLegendKey val="0"/>
          <c:showVal val="0"/>
          <c:showCatName val="0"/>
          <c:showSerName val="0"/>
          <c:showPercent val="0"/>
          <c:showBubbleSize val="0"/>
        </c:dLbls>
        <c:gapWidth val="65"/>
        <c:shape val="box"/>
        <c:axId val="1947165280"/>
        <c:axId val="1947177760"/>
        <c:axId val="0"/>
      </c:bar3DChart>
      <c:catAx>
        <c:axId val="1947165280"/>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947177760"/>
        <c:crosses val="autoZero"/>
        <c:auto val="1"/>
        <c:lblAlgn val="ctr"/>
        <c:lblOffset val="100"/>
        <c:noMultiLvlLbl val="0"/>
      </c:catAx>
      <c:valAx>
        <c:axId val="194717776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947165280"/>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[EDA_(Questions And Statements)_WEATHER_ANALYSIS.xlsx]QUESTION-15!PivotTable33</c:name>
    <c:fmtId val="5"/>
  </c:pivotSource>
  <c:chart>
    <c:autoTitleDeleted val="0"/>
    <c:pivotFmts>
      <c:pivotFmt>
        <c:idx val="0"/>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'QUESTION-15'!$M$40</c:f>
              <c:strCache>
                <c:ptCount val="1"/>
                <c:pt idx="0">
                  <c:v>Average of wind_speed</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'QUESTION-15'!$L$41:$L$52</c:f>
              <c:strCache>
                <c:ptCount val="11"/>
                <c:pt idx="0">
                  <c:v>January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'QUESTION-15'!$M$41:$M$52</c:f>
              <c:numCache>
                <c:formatCode>General</c:formatCode>
                <c:ptCount val="11"/>
                <c:pt idx="0">
                  <c:v>5.333333333333333</c:v>
                </c:pt>
                <c:pt idx="1">
                  <c:v>4.6875</c:v>
                </c:pt>
                <c:pt idx="2">
                  <c:v>3.6666666666666665</c:v>
                </c:pt>
                <c:pt idx="3">
                  <c:v>3.4444444444444446</c:v>
                </c:pt>
                <c:pt idx="4">
                  <c:v>2.9448818897637796</c:v>
                </c:pt>
                <c:pt idx="5">
                  <c:v>3.2230576441102756</c:v>
                </c:pt>
                <c:pt idx="6">
                  <c:v>3.334710743801653</c:v>
                </c:pt>
                <c:pt idx="7">
                  <c:v>3</c:v>
                </c:pt>
                <c:pt idx="8">
                  <c:v>2.96875</c:v>
                </c:pt>
                <c:pt idx="9">
                  <c:v>3</c:v>
                </c:pt>
                <c:pt idx="10">
                  <c:v>2</c:v>
                </c:pt>
              </c:numCache>
            </c:numRef>
          </c:val>
          <c:extLst>
            <c:ext xmlns:c16="http://schemas.microsoft.com/office/drawing/2014/chart" uri="{C3380CC4-5D6E-409C-BE32-E72D297353CC}">
              <c16:uniqueId val="{00000000-D10B-4F59-978F-84C36E0A0466}"/>
            </c:ext>
          </c:extLst>
        </c:ser>
        <c:ser>
          <c:idx val="1"/>
          <c:order val="1"/>
          <c:tx>
            <c:strRef>
              <c:f>'QUESTION-15'!$N$40</c:f>
              <c:strCache>
                <c:ptCount val="1"/>
                <c:pt idx="0">
                  <c:v>Average of wind_direction</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'QUESTION-15'!$L$41:$L$52</c:f>
              <c:strCache>
                <c:ptCount val="11"/>
                <c:pt idx="0">
                  <c:v>January</c:v>
                </c:pt>
                <c:pt idx="1">
                  <c:v>March</c:v>
                </c:pt>
                <c:pt idx="2">
                  <c:v>April</c:v>
                </c:pt>
                <c:pt idx="3">
                  <c:v>May</c:v>
                </c:pt>
                <c:pt idx="4">
                  <c:v>June</c:v>
                </c:pt>
                <c:pt idx="5">
                  <c:v>July</c:v>
                </c:pt>
                <c:pt idx="6">
                  <c:v>August</c:v>
                </c:pt>
                <c:pt idx="7">
                  <c:v>September</c:v>
                </c:pt>
                <c:pt idx="8">
                  <c:v>October</c:v>
                </c:pt>
                <c:pt idx="9">
                  <c:v>November</c:v>
                </c:pt>
                <c:pt idx="10">
                  <c:v>December</c:v>
                </c:pt>
              </c:strCache>
            </c:strRef>
          </c:cat>
          <c:val>
            <c:numRef>
              <c:f>'QUESTION-15'!$N$41:$N$52</c:f>
              <c:numCache>
                <c:formatCode>General</c:formatCode>
                <c:ptCount val="11"/>
                <c:pt idx="0">
                  <c:v>235</c:v>
                </c:pt>
                <c:pt idx="1">
                  <c:v>162.5</c:v>
                </c:pt>
                <c:pt idx="2">
                  <c:v>165.54166666666666</c:v>
                </c:pt>
                <c:pt idx="3">
                  <c:v>158.8111111111111</c:v>
                </c:pt>
                <c:pt idx="4">
                  <c:v>168.39370078740157</c:v>
                </c:pt>
                <c:pt idx="5">
                  <c:v>156.34586466165413</c:v>
                </c:pt>
                <c:pt idx="6">
                  <c:v>139.51652892561984</c:v>
                </c:pt>
                <c:pt idx="7">
                  <c:v>130.80693069306932</c:v>
                </c:pt>
                <c:pt idx="8">
                  <c:v>121.40625</c:v>
                </c:pt>
                <c:pt idx="9">
                  <c:v>164.77777777777777</c:v>
                </c:pt>
                <c:pt idx="10">
                  <c:v>115.57142857142857</c:v>
                </c:pt>
              </c:numCache>
            </c:numRef>
          </c:val>
          <c:extLst>
            <c:ext xmlns:c16="http://schemas.microsoft.com/office/drawing/2014/chart" uri="{C3380CC4-5D6E-409C-BE32-E72D297353CC}">
              <c16:uniqueId val="{00000001-D10B-4F59-978F-84C36E0A0466}"/>
            </c:ext>
          </c:extLst>
        </c:ser>
        <c:dLbls>
          <c:showLegendKey val="0"/>
          <c:showVal val="0"/>
          <c:showCatName val="0"/>
          <c:showSerName val="0"/>
          <c:showPercent val="0"/>
          <c:showBubbleSize val="0"/>
        </c:dLbls>
        <c:gapWidth val="65"/>
        <c:shape val="box"/>
        <c:axId val="1935181168"/>
        <c:axId val="1935195568"/>
        <c:axId val="0"/>
      </c:bar3DChart>
      <c:catAx>
        <c:axId val="19351811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935195568"/>
        <c:crosses val="autoZero"/>
        <c:auto val="1"/>
        <c:lblAlgn val="ctr"/>
        <c:lblOffset val="100"/>
        <c:noMultiLvlLbl val="0"/>
      </c:catAx>
      <c:valAx>
        <c:axId val="193519556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93518116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78222"/>
            <a:ext cx="8909447" cy="2506427"/>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781306"/>
            <a:ext cx="8909447" cy="1738167"/>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08B5D8-451E-4ED0-BEE5-11ECA4686573}"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1333385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8B5D8-451E-4ED0-BEE5-11ECA4686573}"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13567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83297"/>
            <a:ext cx="2561466" cy="610108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83297"/>
            <a:ext cx="7535907" cy="61010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8B5D8-451E-4ED0-BEE5-11ECA4686573}"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270943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08B5D8-451E-4ED0-BEE5-11ECA4686573}"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235134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94830"/>
            <a:ext cx="10245864" cy="2994714"/>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817875"/>
            <a:ext cx="10245864" cy="1574849"/>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08B5D8-451E-4ED0-BEE5-11ECA4686573}"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97572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916484"/>
            <a:ext cx="5048687" cy="456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916484"/>
            <a:ext cx="5048687" cy="456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08B5D8-451E-4ED0-BEE5-11ECA4686573}"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3008264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83297"/>
            <a:ext cx="10245864" cy="13915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764832"/>
            <a:ext cx="5025485" cy="864917"/>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629749"/>
            <a:ext cx="5025485" cy="3867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764832"/>
            <a:ext cx="5050234" cy="864917"/>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629749"/>
            <a:ext cx="5050234" cy="3867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08B5D8-451E-4ED0-BEE5-11ECA4686573}"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804394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08B5D8-451E-4ED0-BEE5-11ECA4686573}"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471824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08B5D8-451E-4ED0-BEE5-11ECA4686573}" type="datetimeFigureOut">
              <a:rPr lang="en-US" smtClean="0"/>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533728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79954"/>
            <a:ext cx="3831371" cy="1679840"/>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1036569"/>
            <a:ext cx="6013877" cy="5116178"/>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159794"/>
            <a:ext cx="3831371" cy="4001285"/>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9D08B5D8-451E-4ED0-BEE5-11ECA4686573}"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214514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79954"/>
            <a:ext cx="3831371" cy="1679840"/>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1036569"/>
            <a:ext cx="6013877" cy="5116178"/>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159794"/>
            <a:ext cx="3831371" cy="4001285"/>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9D08B5D8-451E-4ED0-BEE5-11ECA4686573}"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D869BF-633C-4CE6-813D-C85885456855}" type="slidenum">
              <a:rPr lang="en-US" smtClean="0"/>
              <a:t>‹#›</a:t>
            </a:fld>
            <a:endParaRPr lang="en-US"/>
          </a:p>
        </p:txBody>
      </p:sp>
    </p:spTree>
    <p:extLst>
      <p:ext uri="{BB962C8B-B14F-4D97-AF65-F5344CB8AC3E}">
        <p14:creationId xmlns:p14="http://schemas.microsoft.com/office/powerpoint/2010/main" val="74207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83297"/>
            <a:ext cx="10245864" cy="13915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916484"/>
            <a:ext cx="10245864" cy="45678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672697"/>
            <a:ext cx="2672834" cy="383297"/>
          </a:xfrm>
          <a:prstGeom prst="rect">
            <a:avLst/>
          </a:prstGeom>
        </p:spPr>
        <p:txBody>
          <a:bodyPr vert="horz" lIns="91440" tIns="45720" rIns="91440" bIns="45720" rtlCol="0" anchor="ctr"/>
          <a:lstStyle>
            <a:lvl1pPr algn="l">
              <a:defRPr sz="1169">
                <a:solidFill>
                  <a:schemeClr val="tx1">
                    <a:tint val="75000"/>
                  </a:schemeClr>
                </a:solidFill>
              </a:defRPr>
            </a:lvl1pPr>
          </a:lstStyle>
          <a:p>
            <a:fld id="{9D08B5D8-451E-4ED0-BEE5-11ECA4686573}" type="datetimeFigureOut">
              <a:rPr lang="en-US" smtClean="0"/>
              <a:t>3/27/2024</a:t>
            </a:fld>
            <a:endParaRPr lang="en-US"/>
          </a:p>
        </p:txBody>
      </p:sp>
      <p:sp>
        <p:nvSpPr>
          <p:cNvPr id="5" name="Footer Placeholder 4"/>
          <p:cNvSpPr>
            <a:spLocks noGrp="1"/>
          </p:cNvSpPr>
          <p:nvPr>
            <p:ph type="ftr" sz="quarter" idx="3"/>
          </p:nvPr>
        </p:nvSpPr>
        <p:spPr>
          <a:xfrm>
            <a:off x="3935006" y="6672697"/>
            <a:ext cx="4009251" cy="383297"/>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89730" y="6672697"/>
            <a:ext cx="2672834" cy="383297"/>
          </a:xfrm>
          <a:prstGeom prst="rect">
            <a:avLst/>
          </a:prstGeom>
        </p:spPr>
        <p:txBody>
          <a:bodyPr vert="horz" lIns="91440" tIns="45720" rIns="91440" bIns="45720" rtlCol="0" anchor="ctr"/>
          <a:lstStyle>
            <a:lvl1pPr algn="r">
              <a:defRPr sz="1169">
                <a:solidFill>
                  <a:schemeClr val="tx1">
                    <a:tint val="75000"/>
                  </a:schemeClr>
                </a:solidFill>
              </a:defRPr>
            </a:lvl1pPr>
          </a:lstStyle>
          <a:p>
            <a:fld id="{75D869BF-633C-4CE6-813D-C85885456855}" type="slidenum">
              <a:rPr lang="en-US" smtClean="0"/>
              <a:t>‹#›</a:t>
            </a:fld>
            <a:endParaRPr lang="en-US"/>
          </a:p>
        </p:txBody>
      </p:sp>
    </p:spTree>
    <p:extLst>
      <p:ext uri="{BB962C8B-B14F-4D97-AF65-F5344CB8AC3E}">
        <p14:creationId xmlns:p14="http://schemas.microsoft.com/office/powerpoint/2010/main" val="4127301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21F8A-0231-5682-4F3F-8CBB0CD5ED75}"/>
              </a:ext>
            </a:extLst>
          </p:cNvPr>
          <p:cNvSpPr txBox="1"/>
          <p:nvPr/>
        </p:nvSpPr>
        <p:spPr>
          <a:xfrm>
            <a:off x="1280160" y="1463040"/>
            <a:ext cx="9608233" cy="3046988"/>
          </a:xfrm>
          <a:prstGeom prst="rect">
            <a:avLst/>
          </a:prstGeom>
          <a:noFill/>
        </p:spPr>
        <p:txBody>
          <a:bodyPr wrap="square" rtlCol="0">
            <a:spAutoFit/>
          </a:bodyPr>
          <a:lstStyle/>
          <a:p>
            <a:r>
              <a:rPr lang="en-US" sz="9600" b="1" dirty="0">
                <a:solidFill>
                  <a:srgbClr val="FF3300"/>
                </a:solidFill>
              </a:rPr>
              <a:t>Weather analysis </a:t>
            </a:r>
          </a:p>
          <a:p>
            <a:r>
              <a:rPr lang="en-US" sz="9600" b="1" dirty="0">
                <a:solidFill>
                  <a:srgbClr val="FF3300"/>
                </a:solidFill>
              </a:rPr>
              <a:t>         project</a:t>
            </a:r>
          </a:p>
        </p:txBody>
      </p:sp>
    </p:spTree>
    <p:extLst>
      <p:ext uri="{BB962C8B-B14F-4D97-AF65-F5344CB8AC3E}">
        <p14:creationId xmlns:p14="http://schemas.microsoft.com/office/powerpoint/2010/main" val="43861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2CF672-7C40-88D7-03BC-962025E69F49}"/>
              </a:ext>
            </a:extLst>
          </p:cNvPr>
          <p:cNvSpPr txBox="1"/>
          <p:nvPr/>
        </p:nvSpPr>
        <p:spPr>
          <a:xfrm>
            <a:off x="1" y="0"/>
            <a:ext cx="11879262" cy="954107"/>
          </a:xfrm>
          <a:prstGeom prst="rect">
            <a:avLst/>
          </a:prstGeom>
          <a:noFill/>
        </p:spPr>
        <p:txBody>
          <a:bodyPr wrap="square">
            <a:spAutoFit/>
          </a:bodyPr>
          <a:lstStyle/>
          <a:p>
            <a:pPr defTabSz="281881">
              <a:defRPr/>
            </a:pPr>
            <a:r>
              <a:rPr lang="en-US" sz="2800" b="1" dirty="0">
                <a:solidFill>
                  <a:srgbClr val="FF0000"/>
                </a:solidFill>
              </a:rPr>
              <a:t>5.Is there a correlation between humidity levels and air pressure? How might this relationship affect weather conditions?</a:t>
            </a:r>
          </a:p>
        </p:txBody>
      </p:sp>
      <p:sp>
        <p:nvSpPr>
          <p:cNvPr id="6" name="TextBox 5">
            <a:extLst>
              <a:ext uri="{FF2B5EF4-FFF2-40B4-BE49-F238E27FC236}">
                <a16:creationId xmlns:a16="http://schemas.microsoft.com/office/drawing/2014/main" id="{B79B96F8-9CB3-DCEB-9FF6-AE114B889591}"/>
              </a:ext>
            </a:extLst>
          </p:cNvPr>
          <p:cNvSpPr txBox="1"/>
          <p:nvPr/>
        </p:nvSpPr>
        <p:spPr>
          <a:xfrm>
            <a:off x="0" y="954108"/>
            <a:ext cx="5241597" cy="3563283"/>
          </a:xfrm>
          <a:prstGeom prst="rect">
            <a:avLst/>
          </a:prstGeom>
          <a:solidFill>
            <a:schemeClr val="accent4">
              <a:lumMod val="40000"/>
              <a:lumOff val="60000"/>
            </a:schemeClr>
          </a:solidFill>
        </p:spPr>
        <p:txBody>
          <a:bodyPr wrap="square">
            <a:spAutoFit/>
          </a:bodyPr>
          <a:lstStyle/>
          <a:p>
            <a:r>
              <a:rPr lang="en-US" sz="2000" b="1" dirty="0"/>
              <a:t>In my analysis there is often a correlation between humidity levels and air pressure. Generally, higher humidity levels are associated with lower air pressure, and vice versa. This relationship is influenced by various factors such as temperature, altitude, and weather patterns. Understanding this correlation can help predict weather changes, as changes in humidity and air pressure can indicate the approach of a weather system, such as a storm or a period of dry weather.</a:t>
            </a:r>
          </a:p>
          <a:p>
            <a:endParaRPr lang="en-US" sz="555" dirty="0"/>
          </a:p>
        </p:txBody>
      </p:sp>
      <p:pic>
        <p:nvPicPr>
          <p:cNvPr id="8" name="Picture 7">
            <a:extLst>
              <a:ext uri="{FF2B5EF4-FFF2-40B4-BE49-F238E27FC236}">
                <a16:creationId xmlns:a16="http://schemas.microsoft.com/office/drawing/2014/main" id="{47EC6552-7351-CF71-1CB6-95A7577342AC}"/>
              </a:ext>
            </a:extLst>
          </p:cNvPr>
          <p:cNvPicPr>
            <a:picLocks noChangeAspect="1"/>
          </p:cNvPicPr>
          <p:nvPr/>
        </p:nvPicPr>
        <p:blipFill>
          <a:blip r:embed="rId2"/>
          <a:stretch>
            <a:fillRect/>
          </a:stretch>
        </p:blipFill>
        <p:spPr>
          <a:xfrm>
            <a:off x="112542" y="4768948"/>
            <a:ext cx="4811150" cy="2096086"/>
          </a:xfrm>
          <a:prstGeom prst="rect">
            <a:avLst/>
          </a:prstGeom>
        </p:spPr>
      </p:pic>
      <p:pic>
        <p:nvPicPr>
          <p:cNvPr id="9" name="Picture 8">
            <a:extLst>
              <a:ext uri="{FF2B5EF4-FFF2-40B4-BE49-F238E27FC236}">
                <a16:creationId xmlns:a16="http://schemas.microsoft.com/office/drawing/2014/main" id="{942BC152-D1A4-13F6-87E6-F5FBF5933445}"/>
              </a:ext>
            </a:extLst>
          </p:cNvPr>
          <p:cNvPicPr>
            <a:picLocks noChangeAspect="1"/>
          </p:cNvPicPr>
          <p:nvPr/>
        </p:nvPicPr>
        <p:blipFill>
          <a:blip r:embed="rId3">
            <a:duotone>
              <a:prstClr val="black"/>
              <a:schemeClr val="accent6">
                <a:tint val="45000"/>
                <a:satMod val="400000"/>
              </a:schemeClr>
            </a:duotone>
          </a:blip>
          <a:stretch>
            <a:fillRect/>
          </a:stretch>
        </p:blipFill>
        <p:spPr>
          <a:xfrm>
            <a:off x="5319159" y="954108"/>
            <a:ext cx="6286688" cy="5910926"/>
          </a:xfrm>
          <a:prstGeom prst="rect">
            <a:avLst/>
          </a:prstGeom>
        </p:spPr>
      </p:pic>
    </p:spTree>
    <p:extLst>
      <p:ext uri="{BB962C8B-B14F-4D97-AF65-F5344CB8AC3E}">
        <p14:creationId xmlns:p14="http://schemas.microsoft.com/office/powerpoint/2010/main" val="331662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BA9796-80B1-9CB2-E50D-A5C77E6AFCCC}"/>
              </a:ext>
            </a:extLst>
          </p:cNvPr>
          <p:cNvSpPr txBox="1"/>
          <p:nvPr/>
        </p:nvSpPr>
        <p:spPr>
          <a:xfrm>
            <a:off x="-1" y="140677"/>
            <a:ext cx="11879263" cy="830997"/>
          </a:xfrm>
          <a:prstGeom prst="rect">
            <a:avLst/>
          </a:prstGeom>
          <a:noFill/>
        </p:spPr>
        <p:txBody>
          <a:bodyPr wrap="square">
            <a:spAutoFit/>
          </a:bodyPr>
          <a:lstStyle/>
          <a:p>
            <a:pPr defTabSz="281881">
              <a:defRPr/>
            </a:pPr>
            <a:r>
              <a:rPr lang="en-US" sz="2400" b="1" dirty="0">
                <a:solidFill>
                  <a:srgbClr val="FF0000"/>
                </a:solidFill>
              </a:rPr>
              <a:t>6.Explore the impact of wind direction on temperature for coastal cities. Are there noticeable patterns?</a:t>
            </a:r>
          </a:p>
        </p:txBody>
      </p:sp>
      <p:sp>
        <p:nvSpPr>
          <p:cNvPr id="6" name="TextBox 5">
            <a:extLst>
              <a:ext uri="{FF2B5EF4-FFF2-40B4-BE49-F238E27FC236}">
                <a16:creationId xmlns:a16="http://schemas.microsoft.com/office/drawing/2014/main" id="{CE31808B-314F-AC9F-7534-E2A2741A0091}"/>
              </a:ext>
            </a:extLst>
          </p:cNvPr>
          <p:cNvSpPr txBox="1"/>
          <p:nvPr/>
        </p:nvSpPr>
        <p:spPr>
          <a:xfrm>
            <a:off x="88322" y="1086564"/>
            <a:ext cx="5703650" cy="3046988"/>
          </a:xfrm>
          <a:prstGeom prst="rect">
            <a:avLst/>
          </a:prstGeom>
          <a:solidFill>
            <a:schemeClr val="accent4">
              <a:lumMod val="40000"/>
              <a:lumOff val="60000"/>
            </a:schemeClr>
          </a:solidFill>
        </p:spPr>
        <p:txBody>
          <a:bodyPr wrap="square">
            <a:spAutoFit/>
          </a:bodyPr>
          <a:lstStyle/>
          <a:p>
            <a:r>
              <a:rPr lang="en-US" sz="2400" b="1" dirty="0"/>
              <a:t>In my analysis </a:t>
            </a:r>
            <a:r>
              <a:rPr lang="en-US" sz="2400" b="1" dirty="0">
                <a:solidFill>
                  <a:schemeClr val="dk1"/>
                </a:solidFill>
              </a:rPr>
              <a:t>the impact of wind direction </a:t>
            </a:r>
            <a:r>
              <a:rPr lang="en-US" sz="2400" b="1" dirty="0" err="1">
                <a:solidFill>
                  <a:schemeClr val="dk1"/>
                </a:solidFill>
              </a:rPr>
              <a:t>ontemperature</a:t>
            </a:r>
            <a:r>
              <a:rPr lang="en-US" sz="2400" b="1" dirty="0">
                <a:solidFill>
                  <a:schemeClr val="dk1"/>
                </a:solidFill>
              </a:rPr>
              <a:t> for coastal cities are focusing the </a:t>
            </a:r>
            <a:r>
              <a:rPr lang="en-US" sz="2400" b="1" dirty="0" err="1">
                <a:solidFill>
                  <a:schemeClr val="dk1"/>
                </a:solidFill>
              </a:rPr>
              <a:t>canada</a:t>
            </a:r>
            <a:r>
              <a:rPr lang="en-US" sz="2400" b="1" dirty="0">
                <a:solidFill>
                  <a:schemeClr val="dk1"/>
                </a:solidFill>
              </a:rPr>
              <a:t> ,united states and israel.in analysis in the patterns .such as higher temperatures associated with specific wind directions, which could indicate the influence of sea breezes or other local meteorological phenomena.</a:t>
            </a:r>
            <a:endParaRPr lang="en-US" sz="2400" dirty="0"/>
          </a:p>
        </p:txBody>
      </p:sp>
      <p:pic>
        <p:nvPicPr>
          <p:cNvPr id="8" name="Picture 7">
            <a:extLst>
              <a:ext uri="{FF2B5EF4-FFF2-40B4-BE49-F238E27FC236}">
                <a16:creationId xmlns:a16="http://schemas.microsoft.com/office/drawing/2014/main" id="{294B097C-C3A5-AC22-3AFE-6ABB3FF58A74}"/>
              </a:ext>
            </a:extLst>
          </p:cNvPr>
          <p:cNvPicPr>
            <a:picLocks noChangeAspect="1"/>
          </p:cNvPicPr>
          <p:nvPr/>
        </p:nvPicPr>
        <p:blipFill>
          <a:blip r:embed="rId2"/>
          <a:stretch>
            <a:fillRect/>
          </a:stretch>
        </p:blipFill>
        <p:spPr>
          <a:xfrm>
            <a:off x="140677" y="4248443"/>
            <a:ext cx="5598941" cy="2693175"/>
          </a:xfrm>
          <a:prstGeom prst="rect">
            <a:avLst/>
          </a:prstGeom>
        </p:spPr>
      </p:pic>
      <p:pic>
        <p:nvPicPr>
          <p:cNvPr id="9" name="Picture 8">
            <a:extLst>
              <a:ext uri="{FF2B5EF4-FFF2-40B4-BE49-F238E27FC236}">
                <a16:creationId xmlns:a16="http://schemas.microsoft.com/office/drawing/2014/main" id="{0C6009F4-F837-D684-85F9-FB90E9109C47}"/>
              </a:ext>
            </a:extLst>
          </p:cNvPr>
          <p:cNvPicPr>
            <a:picLocks noChangeAspect="1"/>
          </p:cNvPicPr>
          <p:nvPr/>
        </p:nvPicPr>
        <p:blipFill>
          <a:blip r:embed="rId3">
            <a:duotone>
              <a:prstClr val="black"/>
              <a:schemeClr val="accent6">
                <a:tint val="45000"/>
                <a:satMod val="400000"/>
              </a:schemeClr>
            </a:duotone>
          </a:blip>
          <a:stretch>
            <a:fillRect/>
          </a:stretch>
        </p:blipFill>
        <p:spPr>
          <a:xfrm>
            <a:off x="6139645" y="971674"/>
            <a:ext cx="5598941" cy="5969943"/>
          </a:xfrm>
          <a:prstGeom prst="rect">
            <a:avLst/>
          </a:prstGeom>
        </p:spPr>
      </p:pic>
    </p:spTree>
    <p:extLst>
      <p:ext uri="{BB962C8B-B14F-4D97-AF65-F5344CB8AC3E}">
        <p14:creationId xmlns:p14="http://schemas.microsoft.com/office/powerpoint/2010/main" val="61764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94B0D0-8383-738F-11AD-5956D95AF4D4}"/>
              </a:ext>
            </a:extLst>
          </p:cNvPr>
          <p:cNvSpPr txBox="1"/>
          <p:nvPr/>
        </p:nvSpPr>
        <p:spPr>
          <a:xfrm>
            <a:off x="0" y="0"/>
            <a:ext cx="11640619" cy="1106008"/>
          </a:xfrm>
          <a:prstGeom prst="rect">
            <a:avLst/>
          </a:prstGeom>
          <a:noFill/>
        </p:spPr>
        <p:txBody>
          <a:bodyPr wrap="square">
            <a:spAutoFit/>
          </a:bodyPr>
          <a:lstStyle/>
          <a:p>
            <a:pPr algn="l"/>
            <a:r>
              <a:rPr lang="en-US" sz="2800" b="1" dirty="0">
                <a:solidFill>
                  <a:srgbClr val="FF0000"/>
                </a:solidFill>
              </a:rPr>
              <a:t>7.Are there specific months when cities experience significant temperature fluctuations? What might explain these variations?</a:t>
            </a:r>
          </a:p>
          <a:p>
            <a:pPr algn="l"/>
            <a:br>
              <a:rPr lang="en-US" sz="555" dirty="0"/>
            </a:br>
            <a:endParaRPr lang="en-US" sz="432" dirty="0"/>
          </a:p>
        </p:txBody>
      </p:sp>
      <p:sp>
        <p:nvSpPr>
          <p:cNvPr id="6" name="TextBox 5">
            <a:extLst>
              <a:ext uri="{FF2B5EF4-FFF2-40B4-BE49-F238E27FC236}">
                <a16:creationId xmlns:a16="http://schemas.microsoft.com/office/drawing/2014/main" id="{9119DDA1-F96E-F618-3327-A0BE1C81C485}"/>
              </a:ext>
            </a:extLst>
          </p:cNvPr>
          <p:cNvSpPr txBox="1"/>
          <p:nvPr/>
        </p:nvSpPr>
        <p:spPr>
          <a:xfrm>
            <a:off x="238644" y="1106008"/>
            <a:ext cx="5462347" cy="3046988"/>
          </a:xfrm>
          <a:prstGeom prst="rect">
            <a:avLst/>
          </a:prstGeom>
          <a:solidFill>
            <a:schemeClr val="accent4">
              <a:lumMod val="40000"/>
              <a:lumOff val="60000"/>
            </a:schemeClr>
          </a:solidFill>
        </p:spPr>
        <p:txBody>
          <a:bodyPr wrap="square">
            <a:spAutoFit/>
          </a:bodyPr>
          <a:lstStyle/>
          <a:p>
            <a:pPr algn="l"/>
            <a:r>
              <a:rPr lang="en-US" sz="2400" b="1" dirty="0"/>
              <a:t>In my analysis </a:t>
            </a:r>
            <a:r>
              <a:rPr lang="en-US" sz="2400" b="1" dirty="0">
                <a:solidFill>
                  <a:schemeClr val="dk1"/>
                </a:solidFill>
              </a:rPr>
              <a:t>when cities experience significant temperature fluctuations in months are </a:t>
            </a:r>
            <a:r>
              <a:rPr lang="en-US" sz="2400" b="1" dirty="0" err="1">
                <a:solidFill>
                  <a:schemeClr val="dk1"/>
                </a:solidFill>
              </a:rPr>
              <a:t>feb,aug</a:t>
            </a:r>
            <a:r>
              <a:rPr lang="en-US" sz="2400" b="1" dirty="0">
                <a:solidFill>
                  <a:schemeClr val="dk1"/>
                </a:solidFill>
              </a:rPr>
              <a:t> and dec in temperature </a:t>
            </a:r>
            <a:r>
              <a:rPr lang="en-US" sz="2400" b="1" dirty="0" err="1">
                <a:solidFill>
                  <a:schemeClr val="dk1"/>
                </a:solidFill>
              </a:rPr>
              <a:t>fluctuation.When</a:t>
            </a:r>
            <a:r>
              <a:rPr lang="en-US" sz="2400" b="1" dirty="0">
                <a:solidFill>
                  <a:schemeClr val="dk1"/>
                </a:solidFill>
              </a:rPr>
              <a:t> the weather is shifting from hot to cold or vice versa. This is due to the changing angle of the sun, varying daylight hours, and the movement of air masses.</a:t>
            </a:r>
            <a:endParaRPr lang="en-US" sz="2400" b="1" dirty="0"/>
          </a:p>
        </p:txBody>
      </p:sp>
      <p:pic>
        <p:nvPicPr>
          <p:cNvPr id="8" name="Picture 7">
            <a:extLst>
              <a:ext uri="{FF2B5EF4-FFF2-40B4-BE49-F238E27FC236}">
                <a16:creationId xmlns:a16="http://schemas.microsoft.com/office/drawing/2014/main" id="{CB72EC58-6938-98CD-F8C1-B6E2FDA33F7B}"/>
              </a:ext>
            </a:extLst>
          </p:cNvPr>
          <p:cNvPicPr>
            <a:picLocks noChangeAspect="1"/>
          </p:cNvPicPr>
          <p:nvPr/>
        </p:nvPicPr>
        <p:blipFill>
          <a:blip r:embed="rId2"/>
          <a:stretch>
            <a:fillRect/>
          </a:stretch>
        </p:blipFill>
        <p:spPr>
          <a:xfrm>
            <a:off x="238644" y="4318783"/>
            <a:ext cx="5462347" cy="2672860"/>
          </a:xfrm>
          <a:prstGeom prst="rect">
            <a:avLst/>
          </a:prstGeom>
        </p:spPr>
      </p:pic>
      <p:pic>
        <p:nvPicPr>
          <p:cNvPr id="10" name="Picture 9">
            <a:extLst>
              <a:ext uri="{FF2B5EF4-FFF2-40B4-BE49-F238E27FC236}">
                <a16:creationId xmlns:a16="http://schemas.microsoft.com/office/drawing/2014/main" id="{C95904D3-9D1E-1B29-ACC9-5C26720CC75A}"/>
              </a:ext>
            </a:extLst>
          </p:cNvPr>
          <p:cNvPicPr>
            <a:picLocks noChangeAspect="1"/>
          </p:cNvPicPr>
          <p:nvPr/>
        </p:nvPicPr>
        <p:blipFill>
          <a:blip r:embed="rId3">
            <a:duotone>
              <a:prstClr val="black"/>
              <a:schemeClr val="accent6">
                <a:tint val="45000"/>
                <a:satMod val="400000"/>
              </a:schemeClr>
            </a:duotone>
          </a:blip>
          <a:stretch>
            <a:fillRect/>
          </a:stretch>
        </p:blipFill>
        <p:spPr>
          <a:xfrm>
            <a:off x="5891909" y="1106008"/>
            <a:ext cx="5748709" cy="5885635"/>
          </a:xfrm>
          <a:prstGeom prst="rect">
            <a:avLst/>
          </a:prstGeom>
        </p:spPr>
      </p:pic>
    </p:spTree>
    <p:extLst>
      <p:ext uri="{BB962C8B-B14F-4D97-AF65-F5344CB8AC3E}">
        <p14:creationId xmlns:p14="http://schemas.microsoft.com/office/powerpoint/2010/main" val="3429521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7CD031-7CE8-1D6F-8A1D-FE30E4487052}"/>
              </a:ext>
            </a:extLst>
          </p:cNvPr>
          <p:cNvSpPr txBox="1"/>
          <p:nvPr/>
        </p:nvSpPr>
        <p:spPr>
          <a:xfrm>
            <a:off x="0" y="1"/>
            <a:ext cx="12070080" cy="954107"/>
          </a:xfrm>
          <a:prstGeom prst="rect">
            <a:avLst/>
          </a:prstGeom>
          <a:noFill/>
        </p:spPr>
        <p:txBody>
          <a:bodyPr wrap="square">
            <a:spAutoFit/>
          </a:bodyPr>
          <a:lstStyle/>
          <a:p>
            <a:pPr defTabSz="281881">
              <a:defRPr/>
            </a:pPr>
            <a:r>
              <a:rPr lang="en-US" sz="2800" b="1" dirty="0">
                <a:solidFill>
                  <a:srgbClr val="FF0000"/>
                </a:solidFill>
              </a:rPr>
              <a:t>8.Identify periods of extreme weather events, such as storms or heatwaves, by analyzing the time-based data. What patterns emerge?</a:t>
            </a:r>
          </a:p>
        </p:txBody>
      </p:sp>
      <p:pic>
        <p:nvPicPr>
          <p:cNvPr id="9" name="Picture 8">
            <a:extLst>
              <a:ext uri="{FF2B5EF4-FFF2-40B4-BE49-F238E27FC236}">
                <a16:creationId xmlns:a16="http://schemas.microsoft.com/office/drawing/2014/main" id="{2FD438B2-70C5-8D90-FD6B-1F2535CEFCB3}"/>
              </a:ext>
            </a:extLst>
          </p:cNvPr>
          <p:cNvPicPr>
            <a:picLocks noChangeAspect="1"/>
          </p:cNvPicPr>
          <p:nvPr/>
        </p:nvPicPr>
        <p:blipFill>
          <a:blip r:embed="rId2">
            <a:duotone>
              <a:prstClr val="black"/>
              <a:schemeClr val="accent6">
                <a:tint val="45000"/>
                <a:satMod val="400000"/>
              </a:schemeClr>
            </a:duotone>
          </a:blip>
          <a:stretch>
            <a:fillRect/>
          </a:stretch>
        </p:blipFill>
        <p:spPr>
          <a:xfrm>
            <a:off x="5939632" y="1280160"/>
            <a:ext cx="5708418" cy="5781822"/>
          </a:xfrm>
          <a:prstGeom prst="rect">
            <a:avLst/>
          </a:prstGeom>
        </p:spPr>
      </p:pic>
      <p:pic>
        <p:nvPicPr>
          <p:cNvPr id="11" name="Picture 10">
            <a:extLst>
              <a:ext uri="{FF2B5EF4-FFF2-40B4-BE49-F238E27FC236}">
                <a16:creationId xmlns:a16="http://schemas.microsoft.com/office/drawing/2014/main" id="{5BE1CD8E-DF1B-4032-53D4-08D15CFB7F16}"/>
              </a:ext>
            </a:extLst>
          </p:cNvPr>
          <p:cNvPicPr>
            <a:picLocks noChangeAspect="1"/>
          </p:cNvPicPr>
          <p:nvPr/>
        </p:nvPicPr>
        <p:blipFill>
          <a:blip r:embed="rId3"/>
          <a:stretch>
            <a:fillRect/>
          </a:stretch>
        </p:blipFill>
        <p:spPr>
          <a:xfrm>
            <a:off x="56271" y="4371846"/>
            <a:ext cx="5578756" cy="2690136"/>
          </a:xfrm>
          <a:prstGeom prst="rect">
            <a:avLst/>
          </a:prstGeom>
        </p:spPr>
      </p:pic>
      <p:sp>
        <p:nvSpPr>
          <p:cNvPr id="13" name="TextBox 12">
            <a:extLst>
              <a:ext uri="{FF2B5EF4-FFF2-40B4-BE49-F238E27FC236}">
                <a16:creationId xmlns:a16="http://schemas.microsoft.com/office/drawing/2014/main" id="{620E2A77-D17A-6068-3F41-902560219462}"/>
              </a:ext>
            </a:extLst>
          </p:cNvPr>
          <p:cNvSpPr txBox="1"/>
          <p:nvPr/>
        </p:nvSpPr>
        <p:spPr>
          <a:xfrm>
            <a:off x="0" y="1139483"/>
            <a:ext cx="5691298" cy="3046988"/>
          </a:xfrm>
          <a:prstGeom prst="rect">
            <a:avLst/>
          </a:prstGeom>
          <a:solidFill>
            <a:schemeClr val="accent4">
              <a:lumMod val="40000"/>
              <a:lumOff val="60000"/>
            </a:schemeClr>
          </a:solidFill>
        </p:spPr>
        <p:txBody>
          <a:bodyPr wrap="square">
            <a:spAutoFit/>
          </a:bodyPr>
          <a:lstStyle/>
          <a:p>
            <a:r>
              <a:rPr lang="en-US" sz="2400" b="1" dirty="0"/>
              <a:t>In my analysis These events typically occur during certain seasons or months, influenced by factors like atmospheric conditions and geographical location.</a:t>
            </a:r>
            <a:r>
              <a:rPr lang="en-US" sz="2400" b="1" dirty="0">
                <a:solidFill>
                  <a:schemeClr val="dk1"/>
                </a:solidFill>
              </a:rPr>
              <a:t> By analyzing the time-based data </a:t>
            </a:r>
            <a:r>
              <a:rPr lang="en-US" sz="2400" b="1" dirty="0" err="1">
                <a:solidFill>
                  <a:schemeClr val="dk1"/>
                </a:solidFill>
              </a:rPr>
              <a:t>noteigeable</a:t>
            </a:r>
            <a:r>
              <a:rPr lang="en-US" sz="2400" b="1" dirty="0">
                <a:solidFill>
                  <a:schemeClr val="dk1"/>
                </a:solidFill>
              </a:rPr>
              <a:t> patterns and regions </a:t>
            </a:r>
            <a:r>
              <a:rPr lang="en-US" sz="2400" b="1" dirty="0" err="1">
                <a:solidFill>
                  <a:schemeClr val="dk1"/>
                </a:solidFill>
              </a:rPr>
              <a:t>diffrences</a:t>
            </a:r>
            <a:r>
              <a:rPr lang="en-US" sz="2400" b="1" dirty="0">
                <a:solidFill>
                  <a:schemeClr val="dk1"/>
                </a:solidFill>
              </a:rPr>
              <a:t> it my used to </a:t>
            </a:r>
            <a:r>
              <a:rPr lang="en-US" sz="2400" b="1" dirty="0" err="1">
                <a:solidFill>
                  <a:schemeClr val="dk1"/>
                </a:solidFill>
              </a:rPr>
              <a:t>prepardness</a:t>
            </a:r>
            <a:r>
              <a:rPr lang="en-US" sz="2400" b="1" dirty="0">
                <a:solidFill>
                  <a:schemeClr val="dk1"/>
                </a:solidFill>
              </a:rPr>
              <a:t> and </a:t>
            </a:r>
            <a:r>
              <a:rPr lang="en-US" sz="2400" b="1" dirty="0" err="1">
                <a:solidFill>
                  <a:schemeClr val="dk1"/>
                </a:solidFill>
              </a:rPr>
              <a:t>sategies</a:t>
            </a:r>
            <a:r>
              <a:rPr lang="en-US" sz="2400" b="1" dirty="0">
                <a:solidFill>
                  <a:schemeClr val="dk1"/>
                </a:solidFill>
              </a:rPr>
              <a:t> for various weather </a:t>
            </a:r>
            <a:r>
              <a:rPr lang="en-US" sz="2400" b="1" dirty="0" err="1">
                <a:solidFill>
                  <a:schemeClr val="dk1"/>
                </a:solidFill>
              </a:rPr>
              <a:t>challeges</a:t>
            </a:r>
            <a:r>
              <a:rPr lang="en-US" sz="2400" b="1" dirty="0">
                <a:solidFill>
                  <a:schemeClr val="dk1"/>
                </a:solidFill>
              </a:rPr>
              <a:t>. </a:t>
            </a:r>
            <a:endParaRPr lang="en-US" sz="2400" b="1" dirty="0"/>
          </a:p>
        </p:txBody>
      </p:sp>
    </p:spTree>
    <p:extLst>
      <p:ext uri="{BB962C8B-B14F-4D97-AF65-F5344CB8AC3E}">
        <p14:creationId xmlns:p14="http://schemas.microsoft.com/office/powerpoint/2010/main" val="231321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6FC788-8C82-5993-734A-D7AE97CBB764}"/>
              </a:ext>
            </a:extLst>
          </p:cNvPr>
          <p:cNvSpPr txBox="1"/>
          <p:nvPr/>
        </p:nvSpPr>
        <p:spPr>
          <a:xfrm>
            <a:off x="-22005" y="0"/>
            <a:ext cx="11746523" cy="954107"/>
          </a:xfrm>
          <a:prstGeom prst="rect">
            <a:avLst/>
          </a:prstGeom>
          <a:noFill/>
        </p:spPr>
        <p:txBody>
          <a:bodyPr wrap="square">
            <a:spAutoFit/>
          </a:bodyPr>
          <a:lstStyle/>
          <a:p>
            <a:pPr defTabSz="281881">
              <a:defRPr/>
            </a:pPr>
            <a:r>
              <a:rPr lang="en-US" sz="2800" b="1" dirty="0">
                <a:solidFill>
                  <a:srgbClr val="FF0000"/>
                </a:solidFill>
              </a:rPr>
              <a:t>9.Are there any notable differences in temperature trends between northern and southern hemisphere cities over the year? How do they relate to seasons</a:t>
            </a:r>
          </a:p>
        </p:txBody>
      </p:sp>
      <p:sp>
        <p:nvSpPr>
          <p:cNvPr id="6" name="TextBox 5">
            <a:extLst>
              <a:ext uri="{FF2B5EF4-FFF2-40B4-BE49-F238E27FC236}">
                <a16:creationId xmlns:a16="http://schemas.microsoft.com/office/drawing/2014/main" id="{9275160D-7410-3FAF-D32F-B5684F705DA4}"/>
              </a:ext>
            </a:extLst>
          </p:cNvPr>
          <p:cNvSpPr txBox="1"/>
          <p:nvPr/>
        </p:nvSpPr>
        <p:spPr>
          <a:xfrm>
            <a:off x="154746" y="1065319"/>
            <a:ext cx="5373856" cy="3416320"/>
          </a:xfrm>
          <a:prstGeom prst="rect">
            <a:avLst/>
          </a:prstGeom>
          <a:solidFill>
            <a:schemeClr val="accent4">
              <a:lumMod val="40000"/>
              <a:lumOff val="60000"/>
            </a:schemeClr>
          </a:solidFill>
        </p:spPr>
        <p:txBody>
          <a:bodyPr wrap="square">
            <a:spAutoFit/>
          </a:bodyPr>
          <a:lstStyle/>
          <a:p>
            <a:pPr algn="l"/>
            <a:r>
              <a:rPr lang="en-US" sz="2400" b="1" dirty="0"/>
              <a:t>In my analysis </a:t>
            </a:r>
            <a:r>
              <a:rPr lang="en-US" sz="2400" b="1" dirty="0">
                <a:solidFill>
                  <a:schemeClr val="dk1"/>
                </a:solidFill>
              </a:rPr>
              <a:t>notable differences in temperature trends between northern and southern hemisphere cities over the year in an opposite seasons In the </a:t>
            </a:r>
            <a:r>
              <a:rPr lang="en-US" sz="2400" b="1" dirty="0" err="1">
                <a:solidFill>
                  <a:schemeClr val="dk1"/>
                </a:solidFill>
              </a:rPr>
              <a:t>insligths</a:t>
            </a:r>
            <a:r>
              <a:rPr lang="en-US" sz="2400" b="1" dirty="0">
                <a:solidFill>
                  <a:schemeClr val="dk1"/>
                </a:solidFill>
              </a:rPr>
              <a:t> of the </a:t>
            </a:r>
            <a:r>
              <a:rPr lang="en-US" sz="2400" b="1" dirty="0" err="1">
                <a:solidFill>
                  <a:schemeClr val="dk1"/>
                </a:solidFill>
              </a:rPr>
              <a:t>hermispheric</a:t>
            </a:r>
            <a:r>
              <a:rPr lang="en-US" sz="2400" b="1" dirty="0">
                <a:solidFill>
                  <a:schemeClr val="dk1"/>
                </a:solidFill>
              </a:rPr>
              <a:t> </a:t>
            </a:r>
            <a:r>
              <a:rPr lang="en-US" sz="2400" b="1" dirty="0" err="1">
                <a:solidFill>
                  <a:schemeClr val="dk1"/>
                </a:solidFill>
              </a:rPr>
              <a:t>variations.This</a:t>
            </a:r>
            <a:r>
              <a:rPr lang="en-US" sz="2400" b="1" dirty="0">
                <a:solidFill>
                  <a:schemeClr val="dk1"/>
                </a:solidFill>
              </a:rPr>
              <a:t> is due to the tilt of the Earth's axis. which causes the northern hemisphere to experience more pronounced seasons</a:t>
            </a:r>
            <a:r>
              <a:rPr lang="en-US" sz="740" b="1" dirty="0">
                <a:solidFill>
                  <a:schemeClr val="dk1"/>
                </a:solidFill>
              </a:rPr>
              <a:t>.</a:t>
            </a:r>
            <a:endParaRPr lang="en-US" sz="740" b="1" dirty="0"/>
          </a:p>
        </p:txBody>
      </p:sp>
      <p:pic>
        <p:nvPicPr>
          <p:cNvPr id="7" name="Picture 6">
            <a:extLst>
              <a:ext uri="{FF2B5EF4-FFF2-40B4-BE49-F238E27FC236}">
                <a16:creationId xmlns:a16="http://schemas.microsoft.com/office/drawing/2014/main" id="{26C0A3DB-A11C-8C01-DD27-9434FFDD902F}"/>
              </a:ext>
            </a:extLst>
          </p:cNvPr>
          <p:cNvPicPr>
            <a:picLocks noChangeAspect="1"/>
          </p:cNvPicPr>
          <p:nvPr/>
        </p:nvPicPr>
        <p:blipFill>
          <a:blip r:embed="rId2">
            <a:duotone>
              <a:prstClr val="black"/>
              <a:schemeClr val="accent6">
                <a:tint val="45000"/>
                <a:satMod val="400000"/>
              </a:schemeClr>
            </a:duotone>
          </a:blip>
          <a:stretch>
            <a:fillRect/>
          </a:stretch>
        </p:blipFill>
        <p:spPr>
          <a:xfrm>
            <a:off x="5753686" y="1167618"/>
            <a:ext cx="5970832" cy="6031695"/>
          </a:xfrm>
          <a:prstGeom prst="rect">
            <a:avLst/>
          </a:prstGeom>
          <a:ln>
            <a:solidFill>
              <a:schemeClr val="accent1">
                <a:lumMod val="40000"/>
                <a:lumOff val="60000"/>
              </a:schemeClr>
            </a:solidFill>
          </a:ln>
        </p:spPr>
      </p:pic>
      <p:pic>
        <p:nvPicPr>
          <p:cNvPr id="9" name="Picture 8">
            <a:extLst>
              <a:ext uri="{FF2B5EF4-FFF2-40B4-BE49-F238E27FC236}">
                <a16:creationId xmlns:a16="http://schemas.microsoft.com/office/drawing/2014/main" id="{8BACD61E-95B3-07C5-C793-65637C4B3A5D}"/>
              </a:ext>
            </a:extLst>
          </p:cNvPr>
          <p:cNvPicPr>
            <a:picLocks noChangeAspect="1"/>
          </p:cNvPicPr>
          <p:nvPr/>
        </p:nvPicPr>
        <p:blipFill>
          <a:blip r:embed="rId3"/>
          <a:stretch>
            <a:fillRect/>
          </a:stretch>
        </p:blipFill>
        <p:spPr>
          <a:xfrm>
            <a:off x="154745" y="4592851"/>
            <a:ext cx="5373857" cy="2469132"/>
          </a:xfrm>
          <a:prstGeom prst="rect">
            <a:avLst/>
          </a:prstGeom>
        </p:spPr>
      </p:pic>
    </p:spTree>
    <p:extLst>
      <p:ext uri="{BB962C8B-B14F-4D97-AF65-F5344CB8AC3E}">
        <p14:creationId xmlns:p14="http://schemas.microsoft.com/office/powerpoint/2010/main" val="1991686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E64328-E9D4-23E5-7B46-B0329349B8E7}"/>
              </a:ext>
            </a:extLst>
          </p:cNvPr>
          <p:cNvSpPr txBox="1"/>
          <p:nvPr/>
        </p:nvSpPr>
        <p:spPr>
          <a:xfrm>
            <a:off x="0" y="0"/>
            <a:ext cx="11879263" cy="954107"/>
          </a:xfrm>
          <a:prstGeom prst="rect">
            <a:avLst/>
          </a:prstGeom>
          <a:noFill/>
        </p:spPr>
        <p:txBody>
          <a:bodyPr wrap="square">
            <a:spAutoFit/>
          </a:bodyPr>
          <a:lstStyle/>
          <a:p>
            <a:pPr defTabSz="281881">
              <a:defRPr/>
            </a:pPr>
            <a:r>
              <a:rPr lang="en-US" sz="2800" b="1" dirty="0">
                <a:solidFill>
                  <a:srgbClr val="FF0000"/>
                </a:solidFill>
              </a:rPr>
              <a:t>10.What are the consequences of prolonged periods of extreme cold or heat in specific cities? How do residents adapt to such conditions?</a:t>
            </a:r>
          </a:p>
        </p:txBody>
      </p:sp>
      <p:sp>
        <p:nvSpPr>
          <p:cNvPr id="6" name="TextBox 5">
            <a:extLst>
              <a:ext uri="{FF2B5EF4-FFF2-40B4-BE49-F238E27FC236}">
                <a16:creationId xmlns:a16="http://schemas.microsoft.com/office/drawing/2014/main" id="{C359C705-9463-3395-21A4-A76160BA64DC}"/>
              </a:ext>
            </a:extLst>
          </p:cNvPr>
          <p:cNvSpPr txBox="1"/>
          <p:nvPr/>
        </p:nvSpPr>
        <p:spPr>
          <a:xfrm>
            <a:off x="154746" y="954107"/>
            <a:ext cx="5288356" cy="3416320"/>
          </a:xfrm>
          <a:prstGeom prst="rect">
            <a:avLst/>
          </a:prstGeom>
          <a:solidFill>
            <a:schemeClr val="accent4">
              <a:lumMod val="40000"/>
              <a:lumOff val="60000"/>
            </a:schemeClr>
          </a:solidFill>
        </p:spPr>
        <p:txBody>
          <a:bodyPr wrap="square">
            <a:spAutoFit/>
          </a:bodyPr>
          <a:lstStyle/>
          <a:p>
            <a:pPr algn="l"/>
            <a:r>
              <a:rPr lang="en-US" sz="2400" b="1" dirty="0"/>
              <a:t>In general, northern hemisphere cities tend to experience greater temperature variations throughout the year compared to southern hemisphere cities. my analysis </a:t>
            </a:r>
            <a:r>
              <a:rPr lang="en-US" sz="2400" b="1" dirty="0">
                <a:solidFill>
                  <a:schemeClr val="dk1"/>
                </a:solidFill>
              </a:rPr>
              <a:t>consequences of prolonged periods of extreme cold or heat in specific cities in health</a:t>
            </a:r>
            <a:r>
              <a:rPr lang="en-US" sz="2400" b="1" dirty="0"/>
              <a:t> </a:t>
            </a:r>
            <a:r>
              <a:rPr lang="en-US" sz="2400" b="1" dirty="0" err="1"/>
              <a:t>conditions,energyissues,infrastructured.futher</a:t>
            </a:r>
            <a:r>
              <a:rPr lang="en-US" sz="2400" b="1" dirty="0"/>
              <a:t> is important for  urban planning</a:t>
            </a:r>
            <a:r>
              <a:rPr lang="en-US" sz="740" b="1" dirty="0"/>
              <a:t>.                                                            </a:t>
            </a:r>
          </a:p>
        </p:txBody>
      </p:sp>
      <p:pic>
        <p:nvPicPr>
          <p:cNvPr id="8" name="Picture 7">
            <a:extLst>
              <a:ext uri="{FF2B5EF4-FFF2-40B4-BE49-F238E27FC236}">
                <a16:creationId xmlns:a16="http://schemas.microsoft.com/office/drawing/2014/main" id="{F2D5D1E5-8146-335A-F2FE-3EA9FE9FB51E}"/>
              </a:ext>
            </a:extLst>
          </p:cNvPr>
          <p:cNvPicPr>
            <a:picLocks noChangeAspect="1"/>
          </p:cNvPicPr>
          <p:nvPr/>
        </p:nvPicPr>
        <p:blipFill>
          <a:blip r:embed="rId2"/>
          <a:stretch>
            <a:fillRect/>
          </a:stretch>
        </p:blipFill>
        <p:spPr>
          <a:xfrm>
            <a:off x="154746" y="4586068"/>
            <a:ext cx="5288356" cy="2434188"/>
          </a:xfrm>
          <a:prstGeom prst="rect">
            <a:avLst/>
          </a:prstGeom>
        </p:spPr>
      </p:pic>
      <p:pic>
        <p:nvPicPr>
          <p:cNvPr id="9" name="Picture 8">
            <a:extLst>
              <a:ext uri="{FF2B5EF4-FFF2-40B4-BE49-F238E27FC236}">
                <a16:creationId xmlns:a16="http://schemas.microsoft.com/office/drawing/2014/main" id="{7E6A477B-4654-B598-970C-955243149408}"/>
              </a:ext>
            </a:extLst>
          </p:cNvPr>
          <p:cNvPicPr>
            <a:picLocks noChangeAspect="1"/>
          </p:cNvPicPr>
          <p:nvPr/>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597849" y="954106"/>
            <a:ext cx="6077600" cy="6066149"/>
          </a:xfrm>
          <a:prstGeom prst="rect">
            <a:avLst/>
          </a:prstGeom>
        </p:spPr>
      </p:pic>
    </p:spTree>
    <p:extLst>
      <p:ext uri="{BB962C8B-B14F-4D97-AF65-F5344CB8AC3E}">
        <p14:creationId xmlns:p14="http://schemas.microsoft.com/office/powerpoint/2010/main" val="489763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427DD2-81F7-02D3-09D2-584A2CA0C00C}"/>
              </a:ext>
            </a:extLst>
          </p:cNvPr>
          <p:cNvSpPr txBox="1"/>
          <p:nvPr/>
        </p:nvSpPr>
        <p:spPr>
          <a:xfrm>
            <a:off x="140677" y="112542"/>
            <a:ext cx="11521440" cy="954107"/>
          </a:xfrm>
          <a:prstGeom prst="rect">
            <a:avLst/>
          </a:prstGeom>
          <a:noFill/>
        </p:spPr>
        <p:txBody>
          <a:bodyPr wrap="square">
            <a:spAutoFit/>
          </a:bodyPr>
          <a:lstStyle/>
          <a:p>
            <a:pPr defTabSz="281881">
              <a:defRPr/>
            </a:pPr>
            <a:r>
              <a:rPr lang="en-US" sz="2800" b="1" dirty="0">
                <a:solidFill>
                  <a:srgbClr val="FF0000"/>
                </a:solidFill>
              </a:rPr>
              <a:t>11.Investigate whether temperature anomalies (unusual deviations from the norm) coincide with certain events or environmental factors in specific cities</a:t>
            </a:r>
            <a:r>
              <a:rPr lang="en-US" sz="555" dirty="0">
                <a:solidFill>
                  <a:schemeClr val="dk1"/>
                </a:solidFill>
              </a:rPr>
              <a:t>.</a:t>
            </a:r>
          </a:p>
        </p:txBody>
      </p:sp>
      <p:sp>
        <p:nvSpPr>
          <p:cNvPr id="6" name="TextBox 5">
            <a:extLst>
              <a:ext uri="{FF2B5EF4-FFF2-40B4-BE49-F238E27FC236}">
                <a16:creationId xmlns:a16="http://schemas.microsoft.com/office/drawing/2014/main" id="{C2F2E8AF-2ACB-15CE-1DFE-904E863174C7}"/>
              </a:ext>
            </a:extLst>
          </p:cNvPr>
          <p:cNvSpPr txBox="1"/>
          <p:nvPr/>
        </p:nvSpPr>
        <p:spPr>
          <a:xfrm>
            <a:off x="368300" y="1346199"/>
            <a:ext cx="5054599" cy="3046988"/>
          </a:xfrm>
          <a:prstGeom prst="rect">
            <a:avLst/>
          </a:prstGeom>
          <a:solidFill>
            <a:schemeClr val="accent4">
              <a:lumMod val="40000"/>
              <a:lumOff val="60000"/>
            </a:schemeClr>
          </a:solidFill>
        </p:spPr>
        <p:txBody>
          <a:bodyPr wrap="square">
            <a:spAutoFit/>
          </a:bodyPr>
          <a:lstStyle/>
          <a:p>
            <a:pPr defTabSz="281881">
              <a:defRPr/>
            </a:pPr>
            <a:r>
              <a:rPr lang="en-US" sz="2400" b="1" dirty="0"/>
              <a:t>In my analysis </a:t>
            </a:r>
            <a:r>
              <a:rPr lang="en-US" sz="2400" b="1" dirty="0">
                <a:solidFill>
                  <a:schemeClr val="dk1"/>
                </a:solidFill>
              </a:rPr>
              <a:t>whether temperature anomalies  coincide with certain events or environmental factors in specific cities in temperature and weather </a:t>
            </a:r>
            <a:r>
              <a:rPr lang="en-US" sz="2400" b="1" dirty="0" err="1">
                <a:solidFill>
                  <a:schemeClr val="dk1"/>
                </a:solidFill>
              </a:rPr>
              <a:t>decription</a:t>
            </a:r>
            <a:r>
              <a:rPr lang="en-US" sz="2400" b="1" dirty="0">
                <a:solidFill>
                  <a:schemeClr val="dk1"/>
                </a:solidFill>
              </a:rPr>
              <a:t>. The causes of whether temperature anomalies and also disaster prediction in specific cities.</a:t>
            </a:r>
            <a:endParaRPr lang="en-US" sz="2400" b="1" dirty="0"/>
          </a:p>
        </p:txBody>
      </p:sp>
      <p:pic>
        <p:nvPicPr>
          <p:cNvPr id="2" name="Picture 1">
            <a:extLst>
              <a:ext uri="{FF2B5EF4-FFF2-40B4-BE49-F238E27FC236}">
                <a16:creationId xmlns:a16="http://schemas.microsoft.com/office/drawing/2014/main" id="{C363F1BB-78D4-DEF2-73FB-6518DCC2660E}"/>
              </a:ext>
            </a:extLst>
          </p:cNvPr>
          <p:cNvPicPr>
            <a:picLocks noChangeAspect="1"/>
          </p:cNvPicPr>
          <p:nvPr/>
        </p:nvPicPr>
        <p:blipFill>
          <a:blip r:embed="rId2">
            <a:duotone>
              <a:prstClr val="black"/>
              <a:schemeClr val="accent6">
                <a:tint val="45000"/>
                <a:satMod val="400000"/>
              </a:schemeClr>
            </a:duotone>
          </a:blip>
          <a:stretch>
            <a:fillRect/>
          </a:stretch>
        </p:blipFill>
        <p:spPr>
          <a:xfrm>
            <a:off x="5644430" y="1168401"/>
            <a:ext cx="6017686" cy="3200400"/>
          </a:xfrm>
          <a:prstGeom prst="rect">
            <a:avLst/>
          </a:prstGeom>
        </p:spPr>
      </p:pic>
      <p:pic>
        <p:nvPicPr>
          <p:cNvPr id="5" name="Picture 4">
            <a:extLst>
              <a:ext uri="{FF2B5EF4-FFF2-40B4-BE49-F238E27FC236}">
                <a16:creationId xmlns:a16="http://schemas.microsoft.com/office/drawing/2014/main" id="{80C48FB4-2EE7-1AD1-C1CF-45960BF58F39}"/>
              </a:ext>
            </a:extLst>
          </p:cNvPr>
          <p:cNvPicPr>
            <a:picLocks noChangeAspect="1"/>
          </p:cNvPicPr>
          <p:nvPr/>
        </p:nvPicPr>
        <p:blipFill>
          <a:blip r:embed="rId3"/>
          <a:stretch>
            <a:fillRect/>
          </a:stretch>
        </p:blipFill>
        <p:spPr>
          <a:xfrm>
            <a:off x="217146" y="4559300"/>
            <a:ext cx="11444969" cy="2286000"/>
          </a:xfrm>
          <a:prstGeom prst="rect">
            <a:avLst/>
          </a:prstGeom>
        </p:spPr>
      </p:pic>
    </p:spTree>
    <p:extLst>
      <p:ext uri="{BB962C8B-B14F-4D97-AF65-F5344CB8AC3E}">
        <p14:creationId xmlns:p14="http://schemas.microsoft.com/office/powerpoint/2010/main" val="121534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52D51B-323C-69A3-80F5-B10ECBEB9806}"/>
              </a:ext>
            </a:extLst>
          </p:cNvPr>
          <p:cNvSpPr txBox="1"/>
          <p:nvPr/>
        </p:nvSpPr>
        <p:spPr>
          <a:xfrm>
            <a:off x="301625" y="1066650"/>
            <a:ext cx="4850477" cy="2677656"/>
          </a:xfrm>
          <a:prstGeom prst="rect">
            <a:avLst/>
          </a:prstGeom>
          <a:solidFill>
            <a:schemeClr val="accent4">
              <a:lumMod val="40000"/>
              <a:lumOff val="60000"/>
            </a:schemeClr>
          </a:solidFill>
        </p:spPr>
        <p:txBody>
          <a:bodyPr wrap="square">
            <a:spAutoFit/>
          </a:bodyPr>
          <a:lstStyle/>
          <a:p>
            <a:r>
              <a:rPr lang="en-US" sz="2400" b="1" dirty="0"/>
              <a:t>In my analyze the impact of temperature on energy consumption patterns in </a:t>
            </a:r>
            <a:r>
              <a:rPr lang="en-US" sz="2400" b="1" dirty="0" err="1"/>
              <a:t>cities,above</a:t>
            </a:r>
            <a:r>
              <a:rPr lang="en-US" sz="2400" b="1" dirty="0"/>
              <a:t> kelvin(300) is high energy . potentially establish a relationship between temperature variations and energy demand fluctuations</a:t>
            </a:r>
            <a:r>
              <a:rPr lang="en-US" sz="740" b="1" dirty="0"/>
              <a:t>.</a:t>
            </a:r>
          </a:p>
        </p:txBody>
      </p:sp>
      <p:sp>
        <p:nvSpPr>
          <p:cNvPr id="6" name="TextBox 5">
            <a:extLst>
              <a:ext uri="{FF2B5EF4-FFF2-40B4-BE49-F238E27FC236}">
                <a16:creationId xmlns:a16="http://schemas.microsoft.com/office/drawing/2014/main" id="{FBF8EEB0-1FD1-BB65-9F90-BEF65D3F4FC2}"/>
              </a:ext>
            </a:extLst>
          </p:cNvPr>
          <p:cNvSpPr txBox="1"/>
          <p:nvPr/>
        </p:nvSpPr>
        <p:spPr>
          <a:xfrm>
            <a:off x="112542" y="112543"/>
            <a:ext cx="11619913" cy="954107"/>
          </a:xfrm>
          <a:prstGeom prst="rect">
            <a:avLst/>
          </a:prstGeom>
          <a:noFill/>
        </p:spPr>
        <p:txBody>
          <a:bodyPr wrap="square">
            <a:spAutoFit/>
          </a:bodyPr>
          <a:lstStyle/>
          <a:p>
            <a:pPr defTabSz="281881">
              <a:defRPr/>
            </a:pPr>
            <a:r>
              <a:rPr lang="en-US" sz="2800" b="1" dirty="0">
                <a:solidFill>
                  <a:srgbClr val="FF0000"/>
                </a:solidFill>
              </a:rPr>
              <a:t>12.Analyze the impact of temperature on energy consumption patterns in cities. Are there noticeable trends or correlations?</a:t>
            </a:r>
          </a:p>
        </p:txBody>
      </p:sp>
      <p:pic>
        <p:nvPicPr>
          <p:cNvPr id="9" name="Picture 8">
            <a:extLst>
              <a:ext uri="{FF2B5EF4-FFF2-40B4-BE49-F238E27FC236}">
                <a16:creationId xmlns:a16="http://schemas.microsoft.com/office/drawing/2014/main" id="{601FB698-3088-30E6-0A32-4867A3E243DA}"/>
              </a:ext>
            </a:extLst>
          </p:cNvPr>
          <p:cNvPicPr>
            <a:picLocks noChangeAspect="1"/>
          </p:cNvPicPr>
          <p:nvPr/>
        </p:nvPicPr>
        <p:blipFill>
          <a:blip r:embed="rId2">
            <a:duotone>
              <a:prstClr val="black"/>
              <a:schemeClr val="accent6">
                <a:tint val="45000"/>
                <a:satMod val="400000"/>
              </a:schemeClr>
            </a:duotone>
          </a:blip>
          <a:stretch>
            <a:fillRect/>
          </a:stretch>
        </p:blipFill>
        <p:spPr>
          <a:xfrm>
            <a:off x="5341185" y="1066650"/>
            <a:ext cx="6236453" cy="267765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2C17E42-0174-292F-6043-716627359F54}"/>
              </a:ext>
            </a:extLst>
          </p:cNvPr>
          <p:cNvPicPr>
            <a:picLocks noChangeAspect="1"/>
          </p:cNvPicPr>
          <p:nvPr/>
        </p:nvPicPr>
        <p:blipFill>
          <a:blip r:embed="rId3"/>
          <a:stretch>
            <a:fillRect/>
          </a:stretch>
        </p:blipFill>
        <p:spPr>
          <a:xfrm>
            <a:off x="301625" y="3930726"/>
            <a:ext cx="11276013" cy="3156043"/>
          </a:xfrm>
          <a:prstGeom prst="rect">
            <a:avLst/>
          </a:prstGeom>
        </p:spPr>
      </p:pic>
    </p:spTree>
    <p:extLst>
      <p:ext uri="{BB962C8B-B14F-4D97-AF65-F5344CB8AC3E}">
        <p14:creationId xmlns:p14="http://schemas.microsoft.com/office/powerpoint/2010/main" val="1944822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E8F1F9"/>
            </a:gs>
            <a:gs pos="8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06CAEA-AF01-5316-C95B-92F17AC973BC}"/>
              </a:ext>
            </a:extLst>
          </p:cNvPr>
          <p:cNvSpPr txBox="1"/>
          <p:nvPr/>
        </p:nvSpPr>
        <p:spPr>
          <a:xfrm>
            <a:off x="-1" y="1"/>
            <a:ext cx="11879263" cy="954107"/>
          </a:xfrm>
          <a:prstGeom prst="rect">
            <a:avLst/>
          </a:prstGeom>
          <a:noFill/>
        </p:spPr>
        <p:txBody>
          <a:bodyPr wrap="square">
            <a:spAutoFit/>
          </a:bodyPr>
          <a:lstStyle/>
          <a:p>
            <a:pPr defTabSz="281881">
              <a:defRPr/>
            </a:pPr>
            <a:r>
              <a:rPr lang="en-US" sz="2800" b="1" dirty="0">
                <a:solidFill>
                  <a:srgbClr val="FF0000"/>
                </a:solidFill>
              </a:rPr>
              <a:t>13.How do specific wind patterns impact air quality and pollution dispersion in urban areas? Analyze wind direction data for insights</a:t>
            </a:r>
            <a:r>
              <a:rPr lang="en-US" sz="2800" dirty="0">
                <a:solidFill>
                  <a:schemeClr val="dk1"/>
                </a:solidFill>
              </a:rPr>
              <a:t>.</a:t>
            </a:r>
          </a:p>
        </p:txBody>
      </p:sp>
      <p:sp>
        <p:nvSpPr>
          <p:cNvPr id="6" name="TextBox 5">
            <a:extLst>
              <a:ext uri="{FF2B5EF4-FFF2-40B4-BE49-F238E27FC236}">
                <a16:creationId xmlns:a16="http://schemas.microsoft.com/office/drawing/2014/main" id="{E388980F-9D01-E1D1-D6C7-900A609D8C1F}"/>
              </a:ext>
            </a:extLst>
          </p:cNvPr>
          <p:cNvSpPr txBox="1"/>
          <p:nvPr/>
        </p:nvSpPr>
        <p:spPr>
          <a:xfrm>
            <a:off x="239152" y="1069145"/>
            <a:ext cx="5021674" cy="3046988"/>
          </a:xfrm>
          <a:prstGeom prst="rect">
            <a:avLst/>
          </a:prstGeom>
          <a:solidFill>
            <a:schemeClr val="accent4">
              <a:lumMod val="40000"/>
              <a:lumOff val="60000"/>
            </a:schemeClr>
          </a:solidFill>
        </p:spPr>
        <p:txBody>
          <a:bodyPr wrap="square">
            <a:spAutoFit/>
          </a:bodyPr>
          <a:lstStyle/>
          <a:p>
            <a:r>
              <a:rPr lang="en-US" sz="2400" b="1" dirty="0"/>
              <a:t>In analysis </a:t>
            </a:r>
            <a:r>
              <a:rPr lang="en-US" sz="2400" b="1" dirty="0">
                <a:solidFill>
                  <a:schemeClr val="dk1"/>
                </a:solidFill>
              </a:rPr>
              <a:t>wind direction data in the specific wind patterns impact air quality and pollution dispersion in urban areas higher wind speeds can  effectively disperse </a:t>
            </a:r>
            <a:r>
              <a:rPr lang="en-US" sz="2400" b="1" dirty="0" err="1">
                <a:solidFill>
                  <a:schemeClr val="dk1"/>
                </a:solidFill>
              </a:rPr>
              <a:t>pollutants.The</a:t>
            </a:r>
            <a:r>
              <a:rPr lang="en-US" sz="2400" b="1" dirty="0">
                <a:solidFill>
                  <a:schemeClr val="dk1"/>
                </a:solidFill>
              </a:rPr>
              <a:t> direction of the wind the flow  pattern and distribution of pollutants with in area</a:t>
            </a:r>
            <a:r>
              <a:rPr lang="en-US" sz="740" b="1" dirty="0">
                <a:solidFill>
                  <a:schemeClr val="dk1"/>
                </a:solidFill>
              </a:rPr>
              <a:t>.</a:t>
            </a:r>
            <a:endParaRPr lang="en-US" sz="740" b="1" dirty="0"/>
          </a:p>
        </p:txBody>
      </p:sp>
      <p:pic>
        <p:nvPicPr>
          <p:cNvPr id="8" name="Picture 7">
            <a:extLst>
              <a:ext uri="{FF2B5EF4-FFF2-40B4-BE49-F238E27FC236}">
                <a16:creationId xmlns:a16="http://schemas.microsoft.com/office/drawing/2014/main" id="{C45EB61F-AAD2-2A14-9FAA-EF91F36C7CA7}"/>
              </a:ext>
            </a:extLst>
          </p:cNvPr>
          <p:cNvPicPr>
            <a:picLocks noChangeAspect="1"/>
          </p:cNvPicPr>
          <p:nvPr/>
        </p:nvPicPr>
        <p:blipFill>
          <a:blip r:embed="rId2"/>
          <a:stretch>
            <a:fillRect/>
          </a:stretch>
        </p:blipFill>
        <p:spPr>
          <a:xfrm>
            <a:off x="239152" y="4459457"/>
            <a:ext cx="11400959" cy="2630659"/>
          </a:xfrm>
          <a:prstGeom prst="rect">
            <a:avLst/>
          </a:prstGeom>
        </p:spPr>
      </p:pic>
      <p:pic>
        <p:nvPicPr>
          <p:cNvPr id="9" name="Picture 8">
            <a:extLst>
              <a:ext uri="{FF2B5EF4-FFF2-40B4-BE49-F238E27FC236}">
                <a16:creationId xmlns:a16="http://schemas.microsoft.com/office/drawing/2014/main" id="{A2919884-F09D-8A6F-B8B5-AF7F5F75BA76}"/>
              </a:ext>
            </a:extLst>
          </p:cNvPr>
          <p:cNvPicPr>
            <a:picLocks noChangeAspect="1"/>
          </p:cNvPicPr>
          <p:nvPr/>
        </p:nvPicPr>
        <p:blipFill>
          <a:blip r:embed="rId3">
            <a:duotone>
              <a:prstClr val="black"/>
              <a:schemeClr val="accent6">
                <a:tint val="45000"/>
                <a:satMod val="400000"/>
              </a:schemeClr>
            </a:duotone>
          </a:blip>
          <a:stretch>
            <a:fillRect/>
          </a:stretch>
        </p:blipFill>
        <p:spPr>
          <a:xfrm>
            <a:off x="5401994" y="1183288"/>
            <a:ext cx="6139643" cy="3046988"/>
          </a:xfrm>
          <a:prstGeom prst="rect">
            <a:avLst/>
          </a:prstGeom>
        </p:spPr>
      </p:pic>
    </p:spTree>
    <p:extLst>
      <p:ext uri="{BB962C8B-B14F-4D97-AF65-F5344CB8AC3E}">
        <p14:creationId xmlns:p14="http://schemas.microsoft.com/office/powerpoint/2010/main" val="3704642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E8F1F9"/>
            </a:gs>
            <a:gs pos="8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C184A-8631-D3C1-84E7-30A3DAA1DC21}"/>
              </a:ext>
            </a:extLst>
          </p:cNvPr>
          <p:cNvSpPr txBox="1"/>
          <p:nvPr/>
        </p:nvSpPr>
        <p:spPr>
          <a:xfrm>
            <a:off x="0" y="0"/>
            <a:ext cx="11879263" cy="954107"/>
          </a:xfrm>
          <a:prstGeom prst="rect">
            <a:avLst/>
          </a:prstGeom>
          <a:noFill/>
        </p:spPr>
        <p:txBody>
          <a:bodyPr wrap="square">
            <a:spAutoFit/>
          </a:bodyPr>
          <a:lstStyle/>
          <a:p>
            <a:pPr defTabSz="281881">
              <a:defRPr/>
            </a:pPr>
            <a:r>
              <a:rPr lang="en-US" sz="2800" b="1" dirty="0">
                <a:solidFill>
                  <a:srgbClr val="FF0000"/>
                </a:solidFill>
              </a:rPr>
              <a:t>14.Identify cities prone to strong winds and the potential consequences, such as increased risk of natural disasters or challenges for transportation.?</a:t>
            </a:r>
          </a:p>
        </p:txBody>
      </p:sp>
      <p:pic>
        <p:nvPicPr>
          <p:cNvPr id="5" name="Picture 4">
            <a:extLst>
              <a:ext uri="{FF2B5EF4-FFF2-40B4-BE49-F238E27FC236}">
                <a16:creationId xmlns:a16="http://schemas.microsoft.com/office/drawing/2014/main" id="{BDF57C53-74E6-B89C-D290-5957F92C6901}"/>
              </a:ext>
            </a:extLst>
          </p:cNvPr>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711482" y="1055079"/>
            <a:ext cx="5866228" cy="3785652"/>
          </a:xfrm>
          <a:prstGeom prst="rect">
            <a:avLst/>
          </a:prstGeom>
        </p:spPr>
      </p:pic>
      <p:graphicFrame>
        <p:nvGraphicFramePr>
          <p:cNvPr id="6" name="Chart 5">
            <a:extLst>
              <a:ext uri="{FF2B5EF4-FFF2-40B4-BE49-F238E27FC236}">
                <a16:creationId xmlns:a16="http://schemas.microsoft.com/office/drawing/2014/main" id="{F342CA4F-CFBC-0183-D55E-9E7C89E2E1A9}"/>
              </a:ext>
            </a:extLst>
          </p:cNvPr>
          <p:cNvGraphicFramePr>
            <a:graphicFrameLocks/>
          </p:cNvGraphicFramePr>
          <p:nvPr>
            <p:extLst>
              <p:ext uri="{D42A27DB-BD31-4B8C-83A1-F6EECF244321}">
                <p14:modId xmlns:p14="http://schemas.microsoft.com/office/powerpoint/2010/main" val="2674337916"/>
              </p:ext>
            </p:extLst>
          </p:nvPr>
        </p:nvGraphicFramePr>
        <p:xfrm>
          <a:off x="126609" y="4941701"/>
          <a:ext cx="5403187" cy="2078077"/>
        </p:xfrm>
        <a:graphic>
          <a:graphicData uri="http://schemas.openxmlformats.org/drawingml/2006/chart">
            <c:chart xmlns:c="http://schemas.openxmlformats.org/drawingml/2006/chart" xmlns:r="http://schemas.openxmlformats.org/officeDocument/2006/relationships" r:id="rId4"/>
          </a:graphicData>
        </a:graphic>
      </p:graphicFrame>
      <p:pic>
        <p:nvPicPr>
          <p:cNvPr id="8" name="Picture 7">
            <a:extLst>
              <a:ext uri="{FF2B5EF4-FFF2-40B4-BE49-F238E27FC236}">
                <a16:creationId xmlns:a16="http://schemas.microsoft.com/office/drawing/2014/main" id="{7B2BB541-3D92-BBD6-B77C-821CA3858143}"/>
              </a:ext>
            </a:extLst>
          </p:cNvPr>
          <p:cNvPicPr>
            <a:picLocks noChangeAspect="1"/>
          </p:cNvPicPr>
          <p:nvPr/>
        </p:nvPicPr>
        <p:blipFill>
          <a:blip r:embed="rId5"/>
          <a:stretch>
            <a:fillRect/>
          </a:stretch>
        </p:blipFill>
        <p:spPr>
          <a:xfrm>
            <a:off x="5711482" y="4941700"/>
            <a:ext cx="5866227" cy="2078077"/>
          </a:xfrm>
          <a:prstGeom prst="rect">
            <a:avLst/>
          </a:prstGeom>
        </p:spPr>
      </p:pic>
      <p:sp>
        <p:nvSpPr>
          <p:cNvPr id="10" name="TextBox 9">
            <a:extLst>
              <a:ext uri="{FF2B5EF4-FFF2-40B4-BE49-F238E27FC236}">
                <a16:creationId xmlns:a16="http://schemas.microsoft.com/office/drawing/2014/main" id="{90ECFD8D-0833-225C-3AED-8058FD44A3B2}"/>
              </a:ext>
            </a:extLst>
          </p:cNvPr>
          <p:cNvSpPr txBox="1"/>
          <p:nvPr/>
        </p:nvSpPr>
        <p:spPr>
          <a:xfrm>
            <a:off x="126609" y="1055078"/>
            <a:ext cx="5403187" cy="3785652"/>
          </a:xfrm>
          <a:prstGeom prst="rect">
            <a:avLst/>
          </a:prstGeom>
          <a:solidFill>
            <a:schemeClr val="accent4">
              <a:lumMod val="40000"/>
              <a:lumOff val="60000"/>
            </a:schemeClr>
          </a:solidFill>
        </p:spPr>
        <p:txBody>
          <a:bodyPr wrap="square">
            <a:spAutoFit/>
          </a:bodyPr>
          <a:lstStyle/>
          <a:p>
            <a:pPr defTabSz="281881">
              <a:defRPr/>
            </a:pPr>
            <a:r>
              <a:rPr lang="en-US" sz="2400" b="1" dirty="0"/>
              <a:t>In my analysis </a:t>
            </a:r>
            <a:r>
              <a:rPr lang="en-US" sz="2400" b="1" dirty="0">
                <a:solidFill>
                  <a:schemeClr val="dk1"/>
                </a:solidFill>
              </a:rPr>
              <a:t>to strong winds and the potential consequences, such as increased risk of natural disasters or challenges for transportation  challenges under standing disaster </a:t>
            </a:r>
            <a:r>
              <a:rPr lang="en-US" sz="2400" b="1" dirty="0" err="1">
                <a:solidFill>
                  <a:schemeClr val="dk1"/>
                </a:solidFill>
              </a:rPr>
              <a:t>readness</a:t>
            </a:r>
            <a:r>
              <a:rPr lang="en-US" sz="2400" b="1" dirty="0">
                <a:solidFill>
                  <a:schemeClr val="dk1"/>
                </a:solidFill>
              </a:rPr>
              <a:t> and </a:t>
            </a:r>
            <a:r>
              <a:rPr lang="en-US" sz="2400" b="1" dirty="0" err="1">
                <a:solidFill>
                  <a:schemeClr val="dk1"/>
                </a:solidFill>
              </a:rPr>
              <a:t>futher</a:t>
            </a:r>
            <a:r>
              <a:rPr lang="en-US" sz="2400" b="1" dirty="0">
                <a:solidFill>
                  <a:schemeClr val="dk1"/>
                </a:solidFill>
              </a:rPr>
              <a:t> urban planning. Consequences may include increased risk of natural disasters like storms or challenges for transportation and infrastructure due to wind-related hazards.</a:t>
            </a:r>
          </a:p>
        </p:txBody>
      </p:sp>
    </p:spTree>
    <p:extLst>
      <p:ext uri="{BB962C8B-B14F-4D97-AF65-F5344CB8AC3E}">
        <p14:creationId xmlns:p14="http://schemas.microsoft.com/office/powerpoint/2010/main" val="4062052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3D194C-CEDB-515A-41EE-46421E93CD3E}"/>
              </a:ext>
            </a:extLst>
          </p:cNvPr>
          <p:cNvSpPr txBox="1"/>
          <p:nvPr/>
        </p:nvSpPr>
        <p:spPr>
          <a:xfrm>
            <a:off x="101600" y="1955800"/>
            <a:ext cx="11531600" cy="4640104"/>
          </a:xfrm>
          <a:prstGeom prst="rect">
            <a:avLst/>
          </a:prstGeom>
          <a:noFill/>
        </p:spPr>
        <p:txBody>
          <a:bodyPr wrap="square">
            <a:spAutoFit/>
          </a:bodyPr>
          <a:lstStyle/>
          <a:p>
            <a:endParaRPr lang="en-US" dirty="0"/>
          </a:p>
          <a:p>
            <a:r>
              <a:rPr lang="en-US" dirty="0"/>
              <a:t> </a:t>
            </a:r>
            <a:r>
              <a:rPr lang="en-US" sz="2800" b="1" dirty="0"/>
              <a:t>In this weather analysis is the process of examining historical weather data to identify patterns, trends, and relationships between different weather attributes. This analysis is crucial for understanding and predicting weather phenomena , which has significant implications for various sectors such as agriculture, transportation,  and tourism . Weather data typically includes information such as temperature, Humidity analysis , pressure analysis , wind speed, wind direction, and weather descriptions . By analyzing this data, meteorologists, climatologists, and researchers can gain valuable insights into the behavior of the atmosphere and how it affects our daily lives and also environmental decision making.</a:t>
            </a:r>
          </a:p>
        </p:txBody>
      </p:sp>
      <p:sp>
        <p:nvSpPr>
          <p:cNvPr id="5" name="TextBox 4">
            <a:extLst>
              <a:ext uri="{FF2B5EF4-FFF2-40B4-BE49-F238E27FC236}">
                <a16:creationId xmlns:a16="http://schemas.microsoft.com/office/drawing/2014/main" id="{3A2F3FFC-862C-1C4E-CC91-2AC94B7D566B}"/>
              </a:ext>
            </a:extLst>
          </p:cNvPr>
          <p:cNvSpPr txBox="1"/>
          <p:nvPr/>
        </p:nvSpPr>
        <p:spPr>
          <a:xfrm>
            <a:off x="546100" y="571500"/>
            <a:ext cx="3556000" cy="707886"/>
          </a:xfrm>
          <a:prstGeom prst="rect">
            <a:avLst/>
          </a:prstGeom>
          <a:noFill/>
        </p:spPr>
        <p:txBody>
          <a:bodyPr wrap="square" rtlCol="0">
            <a:spAutoFit/>
          </a:bodyPr>
          <a:lstStyle/>
          <a:p>
            <a:r>
              <a:rPr lang="en-US" sz="4000" dirty="0">
                <a:solidFill>
                  <a:srgbClr val="FF0000"/>
                </a:solidFill>
              </a:rPr>
              <a:t>INTRODUCTION</a:t>
            </a:r>
          </a:p>
        </p:txBody>
      </p:sp>
    </p:spTree>
    <p:extLst>
      <p:ext uri="{BB962C8B-B14F-4D97-AF65-F5344CB8AC3E}">
        <p14:creationId xmlns:p14="http://schemas.microsoft.com/office/powerpoint/2010/main" val="1739062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62766E-3CC5-6235-6256-2A5C514B7F90}"/>
              </a:ext>
            </a:extLst>
          </p:cNvPr>
          <p:cNvSpPr txBox="1"/>
          <p:nvPr/>
        </p:nvSpPr>
        <p:spPr>
          <a:xfrm>
            <a:off x="0" y="0"/>
            <a:ext cx="11879263" cy="954107"/>
          </a:xfrm>
          <a:prstGeom prst="rect">
            <a:avLst/>
          </a:prstGeom>
          <a:noFill/>
        </p:spPr>
        <p:txBody>
          <a:bodyPr wrap="square">
            <a:spAutoFit/>
          </a:bodyPr>
          <a:lstStyle/>
          <a:p>
            <a:pPr defTabSz="281881">
              <a:defRPr/>
            </a:pPr>
            <a:r>
              <a:rPr lang="en-US" sz="2800" b="1" dirty="0">
                <a:solidFill>
                  <a:srgbClr val="FF3300"/>
                </a:solidFill>
              </a:rPr>
              <a:t>15.Explore whether wind speed and direction influence the frequency and severity of weather-related events (e.g., hurricanes, storms) in coastal cities.</a:t>
            </a:r>
          </a:p>
        </p:txBody>
      </p:sp>
      <p:sp>
        <p:nvSpPr>
          <p:cNvPr id="8" name="TextBox 7">
            <a:extLst>
              <a:ext uri="{FF2B5EF4-FFF2-40B4-BE49-F238E27FC236}">
                <a16:creationId xmlns:a16="http://schemas.microsoft.com/office/drawing/2014/main" id="{DB9E985D-3DC9-54EF-0C32-E56572A57D48}"/>
              </a:ext>
            </a:extLst>
          </p:cNvPr>
          <p:cNvSpPr txBox="1"/>
          <p:nvPr/>
        </p:nvSpPr>
        <p:spPr>
          <a:xfrm>
            <a:off x="112543" y="1111348"/>
            <a:ext cx="5001974" cy="2308324"/>
          </a:xfrm>
          <a:prstGeom prst="rect">
            <a:avLst/>
          </a:prstGeom>
          <a:solidFill>
            <a:schemeClr val="accent4">
              <a:lumMod val="40000"/>
              <a:lumOff val="60000"/>
            </a:schemeClr>
          </a:solidFill>
        </p:spPr>
        <p:txBody>
          <a:bodyPr wrap="square">
            <a:spAutoFit/>
          </a:bodyPr>
          <a:lstStyle/>
          <a:p>
            <a:r>
              <a:rPr lang="en-US" sz="2400" b="1" dirty="0"/>
              <a:t>In my explore data analysis detail about the relation between </a:t>
            </a:r>
            <a:r>
              <a:rPr lang="en-US" sz="2400" b="1" dirty="0">
                <a:solidFill>
                  <a:schemeClr val="dk1"/>
                </a:solidFill>
              </a:rPr>
              <a:t>wind speed and direction weather-related events  in coastal cities. in improve </a:t>
            </a:r>
            <a:r>
              <a:rPr lang="en-US" sz="2400" b="1" dirty="0" err="1">
                <a:solidFill>
                  <a:schemeClr val="dk1"/>
                </a:solidFill>
              </a:rPr>
              <a:t>distaster</a:t>
            </a:r>
            <a:r>
              <a:rPr lang="en-US" sz="2400" b="1" dirty="0">
                <a:solidFill>
                  <a:schemeClr val="dk1"/>
                </a:solidFill>
              </a:rPr>
              <a:t> management and </a:t>
            </a:r>
            <a:r>
              <a:rPr lang="en-US" sz="2400" b="1" dirty="0" err="1">
                <a:solidFill>
                  <a:schemeClr val="dk1"/>
                </a:solidFill>
              </a:rPr>
              <a:t>readness</a:t>
            </a:r>
            <a:r>
              <a:rPr lang="en-US" sz="2400" b="1" dirty="0">
                <a:solidFill>
                  <a:schemeClr val="dk1"/>
                </a:solidFill>
              </a:rPr>
              <a:t> for the hurricanes, storms.</a:t>
            </a:r>
            <a:endParaRPr lang="en-US" sz="2400" dirty="0"/>
          </a:p>
        </p:txBody>
      </p:sp>
      <p:graphicFrame>
        <p:nvGraphicFramePr>
          <p:cNvPr id="9" name="Chart 8">
            <a:extLst>
              <a:ext uri="{FF2B5EF4-FFF2-40B4-BE49-F238E27FC236}">
                <a16:creationId xmlns:a16="http://schemas.microsoft.com/office/drawing/2014/main" id="{8AFD0E17-94A6-1B01-E3AE-CD532E3FFB36}"/>
              </a:ext>
            </a:extLst>
          </p:cNvPr>
          <p:cNvGraphicFramePr>
            <a:graphicFrameLocks/>
          </p:cNvGraphicFramePr>
          <p:nvPr>
            <p:extLst>
              <p:ext uri="{D42A27DB-BD31-4B8C-83A1-F6EECF244321}">
                <p14:modId xmlns:p14="http://schemas.microsoft.com/office/powerpoint/2010/main" val="2541765373"/>
              </p:ext>
            </p:extLst>
          </p:nvPr>
        </p:nvGraphicFramePr>
        <p:xfrm>
          <a:off x="6742727" y="3650264"/>
          <a:ext cx="4891255" cy="339765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1423EB5E-7ACD-C485-E148-53414C4F0D69}"/>
              </a:ext>
            </a:extLst>
          </p:cNvPr>
          <p:cNvPicPr>
            <a:picLocks noChangeAspect="1"/>
          </p:cNvPicPr>
          <p:nvPr/>
        </p:nvPicPr>
        <p:blipFill>
          <a:blip r:embed="rId3">
            <a:duotone>
              <a:prstClr val="black"/>
              <a:schemeClr val="accent6">
                <a:tint val="45000"/>
                <a:satMod val="400000"/>
              </a:schemeClr>
            </a:duotone>
          </a:blip>
          <a:stretch>
            <a:fillRect/>
          </a:stretch>
        </p:blipFill>
        <p:spPr>
          <a:xfrm>
            <a:off x="5247251" y="1111348"/>
            <a:ext cx="6386731" cy="2274965"/>
          </a:xfrm>
          <a:prstGeom prst="rect">
            <a:avLst/>
          </a:prstGeom>
          <a:ln>
            <a:no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70108AD-26BF-82A2-B10F-097C6A56B911}"/>
              </a:ext>
            </a:extLst>
          </p:cNvPr>
          <p:cNvPicPr>
            <a:picLocks noChangeAspect="1"/>
          </p:cNvPicPr>
          <p:nvPr/>
        </p:nvPicPr>
        <p:blipFill>
          <a:blip r:embed="rId4"/>
          <a:stretch>
            <a:fillRect/>
          </a:stretch>
        </p:blipFill>
        <p:spPr>
          <a:xfrm>
            <a:off x="112543" y="3650264"/>
            <a:ext cx="6386731" cy="3397650"/>
          </a:xfrm>
          <a:prstGeom prst="rect">
            <a:avLst/>
          </a:prstGeom>
        </p:spPr>
      </p:pic>
    </p:spTree>
    <p:extLst>
      <p:ext uri="{BB962C8B-B14F-4D97-AF65-F5344CB8AC3E}">
        <p14:creationId xmlns:p14="http://schemas.microsoft.com/office/powerpoint/2010/main" val="138508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59EB0C-B733-4DD4-ED97-34BF8B24D582}"/>
              </a:ext>
            </a:extLst>
          </p:cNvPr>
          <p:cNvSpPr txBox="1"/>
          <p:nvPr/>
        </p:nvSpPr>
        <p:spPr>
          <a:xfrm>
            <a:off x="2799471" y="1575582"/>
            <a:ext cx="7779434" cy="3046988"/>
          </a:xfrm>
          <a:prstGeom prst="rect">
            <a:avLst/>
          </a:prstGeom>
          <a:noFill/>
        </p:spPr>
        <p:txBody>
          <a:bodyPr wrap="square" rtlCol="0">
            <a:spAutoFit/>
          </a:bodyPr>
          <a:lstStyle/>
          <a:p>
            <a:r>
              <a:rPr lang="en-US" sz="9600" b="1" dirty="0">
                <a:solidFill>
                  <a:srgbClr val="FF3300"/>
                </a:solidFill>
              </a:rPr>
              <a:t>Power Bi &amp; </a:t>
            </a:r>
            <a:r>
              <a:rPr lang="en-US" sz="9600" b="1" dirty="0" err="1">
                <a:solidFill>
                  <a:srgbClr val="FF3300"/>
                </a:solidFill>
              </a:rPr>
              <a:t>Dishboards</a:t>
            </a:r>
            <a:endParaRPr lang="en-US" sz="9600" b="1" dirty="0">
              <a:solidFill>
                <a:srgbClr val="FF3300"/>
              </a:solidFill>
            </a:endParaRPr>
          </a:p>
        </p:txBody>
      </p:sp>
    </p:spTree>
    <p:extLst>
      <p:ext uri="{BB962C8B-B14F-4D97-AF65-F5344CB8AC3E}">
        <p14:creationId xmlns:p14="http://schemas.microsoft.com/office/powerpoint/2010/main" val="943303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9CC761-4C27-2CB9-891B-997A681B395F}"/>
              </a:ext>
            </a:extLst>
          </p:cNvPr>
          <p:cNvPicPr>
            <a:picLocks noChangeAspect="1"/>
          </p:cNvPicPr>
          <p:nvPr/>
        </p:nvPicPr>
        <p:blipFill>
          <a:blip r:embed="rId2"/>
          <a:stretch>
            <a:fillRect/>
          </a:stretch>
        </p:blipFill>
        <p:spPr>
          <a:xfrm>
            <a:off x="126609" y="886044"/>
            <a:ext cx="11619914" cy="6073556"/>
          </a:xfrm>
          <a:prstGeom prst="rect">
            <a:avLst/>
          </a:prstGeom>
        </p:spPr>
      </p:pic>
      <p:sp>
        <p:nvSpPr>
          <p:cNvPr id="3" name="TextBox 2">
            <a:extLst>
              <a:ext uri="{FF2B5EF4-FFF2-40B4-BE49-F238E27FC236}">
                <a16:creationId xmlns:a16="http://schemas.microsoft.com/office/drawing/2014/main" id="{7EC559D2-1D5D-5F4C-5FCC-6A7B5BA4A3E7}"/>
              </a:ext>
            </a:extLst>
          </p:cNvPr>
          <p:cNvSpPr txBox="1"/>
          <p:nvPr/>
        </p:nvSpPr>
        <p:spPr>
          <a:xfrm>
            <a:off x="3587262" y="239713"/>
            <a:ext cx="4206240" cy="646331"/>
          </a:xfrm>
          <a:prstGeom prst="rect">
            <a:avLst/>
          </a:prstGeom>
          <a:noFill/>
        </p:spPr>
        <p:txBody>
          <a:bodyPr wrap="square" rtlCol="0">
            <a:spAutoFit/>
          </a:bodyPr>
          <a:lstStyle/>
          <a:p>
            <a:pPr algn="ctr"/>
            <a:r>
              <a:rPr lang="en-US" sz="3600" b="1" dirty="0">
                <a:solidFill>
                  <a:srgbClr val="FF3300"/>
                </a:solidFill>
              </a:rPr>
              <a:t>Data Modeling</a:t>
            </a:r>
          </a:p>
        </p:txBody>
      </p:sp>
    </p:spTree>
    <p:extLst>
      <p:ext uri="{BB962C8B-B14F-4D97-AF65-F5344CB8AC3E}">
        <p14:creationId xmlns:p14="http://schemas.microsoft.com/office/powerpoint/2010/main" val="427954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80D966-C63A-FA66-C6FD-8270C991CE41}"/>
              </a:ext>
            </a:extLst>
          </p:cNvPr>
          <p:cNvPicPr>
            <a:picLocks noChangeAspect="1"/>
          </p:cNvPicPr>
          <p:nvPr/>
        </p:nvPicPr>
        <p:blipFill>
          <a:blip r:embed="rId2"/>
          <a:stretch>
            <a:fillRect/>
          </a:stretch>
        </p:blipFill>
        <p:spPr>
          <a:xfrm>
            <a:off x="-1" y="0"/>
            <a:ext cx="11879263" cy="7199313"/>
          </a:xfrm>
          <a:prstGeom prst="rect">
            <a:avLst/>
          </a:prstGeom>
        </p:spPr>
      </p:pic>
    </p:spTree>
    <p:extLst>
      <p:ext uri="{BB962C8B-B14F-4D97-AF65-F5344CB8AC3E}">
        <p14:creationId xmlns:p14="http://schemas.microsoft.com/office/powerpoint/2010/main" val="811001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C8C85-E91E-6E83-4F2B-108F028019FF}"/>
              </a:ext>
            </a:extLst>
          </p:cNvPr>
          <p:cNvPicPr>
            <a:picLocks noChangeAspect="1"/>
          </p:cNvPicPr>
          <p:nvPr/>
        </p:nvPicPr>
        <p:blipFill>
          <a:blip r:embed="rId2"/>
          <a:stretch>
            <a:fillRect/>
          </a:stretch>
        </p:blipFill>
        <p:spPr>
          <a:xfrm>
            <a:off x="196949" y="168813"/>
            <a:ext cx="8096304" cy="4161888"/>
          </a:xfrm>
          <a:prstGeom prst="rect">
            <a:avLst/>
          </a:prstGeom>
        </p:spPr>
      </p:pic>
      <p:sp>
        <p:nvSpPr>
          <p:cNvPr id="2" name="TextBox 1">
            <a:extLst>
              <a:ext uri="{FF2B5EF4-FFF2-40B4-BE49-F238E27FC236}">
                <a16:creationId xmlns:a16="http://schemas.microsoft.com/office/drawing/2014/main" id="{92699209-2763-AAA7-19A1-9BF350152E05}"/>
              </a:ext>
            </a:extLst>
          </p:cNvPr>
          <p:cNvSpPr txBox="1"/>
          <p:nvPr/>
        </p:nvSpPr>
        <p:spPr>
          <a:xfrm>
            <a:off x="6172200" y="4610100"/>
            <a:ext cx="5321300" cy="2308324"/>
          </a:xfrm>
          <a:prstGeom prst="rect">
            <a:avLst/>
          </a:prstGeom>
          <a:noFill/>
        </p:spPr>
        <p:txBody>
          <a:bodyPr wrap="square" rtlCol="0">
            <a:spAutoFit/>
          </a:bodyPr>
          <a:lstStyle/>
          <a:p>
            <a:r>
              <a:rPr lang="en-US" sz="2400" b="1" dirty="0"/>
              <a:t>The geographical maps in power bi  shows the distribution of cities based on the latitude and longitude . Its showing the global </a:t>
            </a:r>
            <a:r>
              <a:rPr lang="en-US" sz="2400" b="1" dirty="0" err="1"/>
              <a:t>diversity.Mainly</a:t>
            </a:r>
            <a:r>
              <a:rPr lang="en-US" sz="2400" b="1" dirty="0"/>
              <a:t> useful for the decision making climate conditions. </a:t>
            </a:r>
            <a:r>
              <a:rPr lang="en-US" sz="2400" b="1" dirty="0" err="1"/>
              <a:t>Cosatal</a:t>
            </a:r>
            <a:r>
              <a:rPr lang="en-US" sz="2400" b="1" dirty="0"/>
              <a:t> cities nearest seas. </a:t>
            </a:r>
          </a:p>
        </p:txBody>
      </p:sp>
    </p:spTree>
    <p:extLst>
      <p:ext uri="{BB962C8B-B14F-4D97-AF65-F5344CB8AC3E}">
        <p14:creationId xmlns:p14="http://schemas.microsoft.com/office/powerpoint/2010/main" val="1261141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EE8A0-4CAD-5578-2F2D-6A96BE3E1597}"/>
              </a:ext>
            </a:extLst>
          </p:cNvPr>
          <p:cNvPicPr>
            <a:picLocks noChangeAspect="1"/>
          </p:cNvPicPr>
          <p:nvPr/>
        </p:nvPicPr>
        <p:blipFill>
          <a:blip r:embed="rId2"/>
          <a:stretch>
            <a:fillRect/>
          </a:stretch>
        </p:blipFill>
        <p:spPr>
          <a:xfrm>
            <a:off x="292100" y="253999"/>
            <a:ext cx="8407400" cy="3924105"/>
          </a:xfrm>
          <a:prstGeom prst="rect">
            <a:avLst/>
          </a:prstGeom>
        </p:spPr>
      </p:pic>
      <p:sp>
        <p:nvSpPr>
          <p:cNvPr id="2" name="TextBox 1">
            <a:extLst>
              <a:ext uri="{FF2B5EF4-FFF2-40B4-BE49-F238E27FC236}">
                <a16:creationId xmlns:a16="http://schemas.microsoft.com/office/drawing/2014/main" id="{1362A683-32FA-B237-1EE9-20430053A05B}"/>
              </a:ext>
            </a:extLst>
          </p:cNvPr>
          <p:cNvSpPr txBox="1"/>
          <p:nvPr/>
        </p:nvSpPr>
        <p:spPr>
          <a:xfrm>
            <a:off x="6515100" y="4419600"/>
            <a:ext cx="4991100" cy="2677656"/>
          </a:xfrm>
          <a:prstGeom prst="rect">
            <a:avLst/>
          </a:prstGeom>
          <a:noFill/>
        </p:spPr>
        <p:txBody>
          <a:bodyPr wrap="square" rtlCol="0">
            <a:spAutoFit/>
          </a:bodyPr>
          <a:lstStyle/>
          <a:p>
            <a:r>
              <a:rPr lang="en-US" dirty="0"/>
              <a:t>I</a:t>
            </a:r>
            <a:r>
              <a:rPr lang="en-US" sz="2400" b="1" dirty="0"/>
              <a:t>n this scatter plot  in power bi  showing distribution of cities in terms of latitude vary different </a:t>
            </a:r>
            <a:r>
              <a:rPr lang="en-US" sz="2400" b="1" dirty="0" err="1"/>
              <a:t>countrys</a:t>
            </a:r>
            <a:r>
              <a:rPr lang="en-US" sz="2400" b="1" dirty="0"/>
              <a:t> .low latitudes shows near by the equator and higher  latitudes shows the Europe and </a:t>
            </a:r>
            <a:r>
              <a:rPr lang="en-US" sz="2400" b="1" dirty="0" err="1"/>
              <a:t>America.In</a:t>
            </a:r>
            <a:r>
              <a:rPr lang="en-US" sz="2400" b="1" dirty="0"/>
              <a:t> this  chart varying different cities in </a:t>
            </a:r>
            <a:r>
              <a:rPr lang="en-US" sz="2400" b="1" dirty="0" err="1"/>
              <a:t>countrys</a:t>
            </a:r>
            <a:r>
              <a:rPr lang="en-US" sz="2400" b="1" dirty="0"/>
              <a:t>. </a:t>
            </a:r>
          </a:p>
        </p:txBody>
      </p:sp>
    </p:spTree>
    <p:extLst>
      <p:ext uri="{BB962C8B-B14F-4D97-AF65-F5344CB8AC3E}">
        <p14:creationId xmlns:p14="http://schemas.microsoft.com/office/powerpoint/2010/main" val="287326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AC67A3-A875-8E31-BFFF-64F4BA9E70B2}"/>
              </a:ext>
            </a:extLst>
          </p:cNvPr>
          <p:cNvPicPr>
            <a:picLocks noChangeAspect="1"/>
          </p:cNvPicPr>
          <p:nvPr/>
        </p:nvPicPr>
        <p:blipFill>
          <a:blip r:embed="rId2"/>
          <a:stretch>
            <a:fillRect/>
          </a:stretch>
        </p:blipFill>
        <p:spPr>
          <a:xfrm>
            <a:off x="267286" y="140678"/>
            <a:ext cx="7652825" cy="4290646"/>
          </a:xfrm>
          <a:prstGeom prst="rect">
            <a:avLst/>
          </a:prstGeom>
        </p:spPr>
      </p:pic>
      <p:sp>
        <p:nvSpPr>
          <p:cNvPr id="2" name="TextBox 1">
            <a:extLst>
              <a:ext uri="{FF2B5EF4-FFF2-40B4-BE49-F238E27FC236}">
                <a16:creationId xmlns:a16="http://schemas.microsoft.com/office/drawing/2014/main" id="{7512E213-6C45-24DD-2FB4-F1F3195DBE3C}"/>
              </a:ext>
            </a:extLst>
          </p:cNvPr>
          <p:cNvSpPr txBox="1"/>
          <p:nvPr/>
        </p:nvSpPr>
        <p:spPr>
          <a:xfrm>
            <a:off x="8018585" y="2771334"/>
            <a:ext cx="3699803" cy="4154984"/>
          </a:xfrm>
          <a:prstGeom prst="rect">
            <a:avLst/>
          </a:prstGeom>
          <a:noFill/>
        </p:spPr>
        <p:txBody>
          <a:bodyPr wrap="square" rtlCol="0">
            <a:spAutoFit/>
          </a:bodyPr>
          <a:lstStyle/>
          <a:p>
            <a:r>
              <a:rPr lang="en-US" sz="2400" b="1" dirty="0"/>
              <a:t>In bower bi bar chart shows the cities with the highest and lowest average temperature .Highlighted temperature </a:t>
            </a:r>
            <a:r>
              <a:rPr lang="en-US" sz="2400" b="1" dirty="0" err="1"/>
              <a:t>varations</a:t>
            </a:r>
            <a:r>
              <a:rPr lang="en-US" sz="2400" b="1" dirty="0"/>
              <a:t> with one has highest average temperature and another has lowest temperature. In visualizations are this mainly </a:t>
            </a:r>
            <a:r>
              <a:rPr lang="en-US" sz="2400" b="1" dirty="0" err="1"/>
              <a:t>futher</a:t>
            </a:r>
            <a:r>
              <a:rPr lang="en-US" sz="2400" b="1" dirty="0"/>
              <a:t> </a:t>
            </a:r>
            <a:r>
              <a:rPr lang="en-US" sz="2400" b="1" dirty="0" err="1"/>
              <a:t>ducesion</a:t>
            </a:r>
            <a:r>
              <a:rPr lang="en-US" sz="2400" b="1" dirty="0"/>
              <a:t> making urban  planning.</a:t>
            </a:r>
          </a:p>
        </p:txBody>
      </p:sp>
    </p:spTree>
    <p:extLst>
      <p:ext uri="{BB962C8B-B14F-4D97-AF65-F5344CB8AC3E}">
        <p14:creationId xmlns:p14="http://schemas.microsoft.com/office/powerpoint/2010/main" val="3889448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B3339-F7B3-054A-07F8-20018134D02F}"/>
              </a:ext>
            </a:extLst>
          </p:cNvPr>
          <p:cNvPicPr>
            <a:picLocks noChangeAspect="1"/>
          </p:cNvPicPr>
          <p:nvPr/>
        </p:nvPicPr>
        <p:blipFill>
          <a:blip r:embed="rId2"/>
          <a:stretch>
            <a:fillRect/>
          </a:stretch>
        </p:blipFill>
        <p:spPr>
          <a:xfrm>
            <a:off x="0" y="0"/>
            <a:ext cx="11879263" cy="7199313"/>
          </a:xfrm>
          <a:prstGeom prst="rect">
            <a:avLst/>
          </a:prstGeom>
        </p:spPr>
      </p:pic>
    </p:spTree>
    <p:extLst>
      <p:ext uri="{BB962C8B-B14F-4D97-AF65-F5344CB8AC3E}">
        <p14:creationId xmlns:p14="http://schemas.microsoft.com/office/powerpoint/2010/main" val="82240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5B9BA0-5EE4-8543-925E-BEB923F6880E}"/>
              </a:ext>
            </a:extLst>
          </p:cNvPr>
          <p:cNvSpPr txBox="1"/>
          <p:nvPr/>
        </p:nvSpPr>
        <p:spPr>
          <a:xfrm>
            <a:off x="7610622" y="4754880"/>
            <a:ext cx="4093696" cy="2308324"/>
          </a:xfrm>
          <a:prstGeom prst="rect">
            <a:avLst/>
          </a:prstGeom>
          <a:noFill/>
        </p:spPr>
        <p:txBody>
          <a:bodyPr wrap="square" rtlCol="0">
            <a:spAutoFit/>
          </a:bodyPr>
          <a:lstStyle/>
          <a:p>
            <a:r>
              <a:rPr lang="en-US" sz="2400" b="1" dirty="0">
                <a:solidFill>
                  <a:schemeClr val="tx1">
                    <a:lumMod val="95000"/>
                    <a:lumOff val="5000"/>
                  </a:schemeClr>
                </a:solidFill>
              </a:rPr>
              <a:t>In  the power bi </a:t>
            </a:r>
            <a:r>
              <a:rPr lang="en-US" sz="2400" b="1" dirty="0" err="1">
                <a:solidFill>
                  <a:schemeClr val="tx1">
                    <a:lumMod val="95000"/>
                    <a:lumOff val="5000"/>
                  </a:schemeClr>
                </a:solidFill>
              </a:rPr>
              <a:t>coloum</a:t>
            </a:r>
            <a:r>
              <a:rPr lang="en-US" sz="2400" b="1" dirty="0">
                <a:solidFill>
                  <a:schemeClr val="tx1">
                    <a:lumMod val="95000"/>
                    <a:lumOff val="5000"/>
                  </a:schemeClr>
                </a:solidFill>
              </a:rPr>
              <a:t>  charts shows difference humidity by the month .In highest humidity  in  October month and low humidity in April month.</a:t>
            </a:r>
          </a:p>
        </p:txBody>
      </p:sp>
      <p:pic>
        <p:nvPicPr>
          <p:cNvPr id="5" name="Picture 4">
            <a:extLst>
              <a:ext uri="{FF2B5EF4-FFF2-40B4-BE49-F238E27FC236}">
                <a16:creationId xmlns:a16="http://schemas.microsoft.com/office/drawing/2014/main" id="{91501C84-DF67-D51F-6720-25058004F25E}"/>
              </a:ext>
            </a:extLst>
          </p:cNvPr>
          <p:cNvPicPr>
            <a:picLocks noChangeAspect="1"/>
          </p:cNvPicPr>
          <p:nvPr/>
        </p:nvPicPr>
        <p:blipFill>
          <a:blip r:embed="rId2"/>
          <a:stretch>
            <a:fillRect/>
          </a:stretch>
        </p:blipFill>
        <p:spPr>
          <a:xfrm>
            <a:off x="88154" y="323557"/>
            <a:ext cx="9773298" cy="4121835"/>
          </a:xfrm>
          <a:prstGeom prst="rect">
            <a:avLst/>
          </a:prstGeom>
        </p:spPr>
      </p:pic>
    </p:spTree>
    <p:extLst>
      <p:ext uri="{BB962C8B-B14F-4D97-AF65-F5344CB8AC3E}">
        <p14:creationId xmlns:p14="http://schemas.microsoft.com/office/powerpoint/2010/main" val="123418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4AE879-0339-576E-C989-BF8B9164D960}"/>
              </a:ext>
            </a:extLst>
          </p:cNvPr>
          <p:cNvPicPr>
            <a:picLocks noChangeAspect="1"/>
          </p:cNvPicPr>
          <p:nvPr/>
        </p:nvPicPr>
        <p:blipFill>
          <a:blip r:embed="rId2"/>
          <a:stretch>
            <a:fillRect/>
          </a:stretch>
        </p:blipFill>
        <p:spPr>
          <a:xfrm>
            <a:off x="154745" y="154744"/>
            <a:ext cx="8314945" cy="4797083"/>
          </a:xfrm>
          <a:prstGeom prst="rect">
            <a:avLst/>
          </a:prstGeom>
        </p:spPr>
      </p:pic>
      <p:sp>
        <p:nvSpPr>
          <p:cNvPr id="2" name="TextBox 1">
            <a:extLst>
              <a:ext uri="{FF2B5EF4-FFF2-40B4-BE49-F238E27FC236}">
                <a16:creationId xmlns:a16="http://schemas.microsoft.com/office/drawing/2014/main" id="{65716DC5-838B-B85A-2DCE-5E3C04CF3F7B}"/>
              </a:ext>
            </a:extLst>
          </p:cNvPr>
          <p:cNvSpPr txBox="1"/>
          <p:nvPr/>
        </p:nvSpPr>
        <p:spPr>
          <a:xfrm>
            <a:off x="8004516" y="4951828"/>
            <a:ext cx="3539783" cy="1938992"/>
          </a:xfrm>
          <a:prstGeom prst="rect">
            <a:avLst/>
          </a:prstGeom>
          <a:noFill/>
        </p:spPr>
        <p:txBody>
          <a:bodyPr wrap="square" rtlCol="0">
            <a:spAutoFit/>
          </a:bodyPr>
          <a:lstStyle/>
          <a:p>
            <a:r>
              <a:rPr lang="en-US" sz="2400" b="1" dirty="0"/>
              <a:t>In power bi line chart trends of the humidity by the cities .In highest trend value is 82 and lowest trend value 32 in cities.  </a:t>
            </a:r>
          </a:p>
        </p:txBody>
      </p:sp>
    </p:spTree>
    <p:extLst>
      <p:ext uri="{BB962C8B-B14F-4D97-AF65-F5344CB8AC3E}">
        <p14:creationId xmlns:p14="http://schemas.microsoft.com/office/powerpoint/2010/main" val="33551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218B02-4DA9-9D02-C2C6-484B132F7F4E}"/>
              </a:ext>
            </a:extLst>
          </p:cNvPr>
          <p:cNvSpPr txBox="1"/>
          <p:nvPr/>
        </p:nvSpPr>
        <p:spPr>
          <a:xfrm>
            <a:off x="2582324" y="1289879"/>
            <a:ext cx="8432679" cy="2308324"/>
          </a:xfrm>
          <a:prstGeom prst="rect">
            <a:avLst/>
          </a:prstGeom>
          <a:noFill/>
        </p:spPr>
        <p:txBody>
          <a:bodyPr wrap="square">
            <a:spAutoFit/>
          </a:bodyPr>
          <a:lstStyle/>
          <a:p>
            <a:r>
              <a:rPr lang="en-US" sz="2400" b="1" i="0" dirty="0">
                <a:solidFill>
                  <a:schemeClr val="bg2">
                    <a:lumMod val="10000"/>
                  </a:schemeClr>
                </a:solidFill>
                <a:effectLst/>
                <a:latin typeface="Söhne"/>
              </a:rPr>
              <a:t>The objective of weather analysis is to gain insights into weather patterns, trends, and relationships between different weather attributes</a:t>
            </a:r>
            <a:r>
              <a:rPr lang="en-US" sz="2400" b="1" dirty="0">
                <a:solidFill>
                  <a:schemeClr val="bg2">
                    <a:lumMod val="10000"/>
                  </a:schemeClr>
                </a:solidFill>
                <a:latin typeface="Söhne"/>
              </a:rPr>
              <a:t> and also </a:t>
            </a:r>
            <a:r>
              <a:rPr lang="en-US" sz="2400" b="1" i="0" dirty="0">
                <a:solidFill>
                  <a:schemeClr val="bg2">
                    <a:lumMod val="10000"/>
                  </a:schemeClr>
                </a:solidFill>
                <a:effectLst/>
                <a:latin typeface="Söhne"/>
              </a:rPr>
              <a:t>Understanding Weather Patterns </a:t>
            </a:r>
            <a:r>
              <a:rPr lang="en-US" sz="2400" b="1" dirty="0">
                <a:solidFill>
                  <a:schemeClr val="bg2">
                    <a:lumMod val="10000"/>
                  </a:schemeClr>
                </a:solidFill>
                <a:latin typeface="Söhne"/>
              </a:rPr>
              <a:t>. </a:t>
            </a:r>
            <a:r>
              <a:rPr lang="en-US" sz="2400" b="1" i="0" dirty="0">
                <a:solidFill>
                  <a:schemeClr val="bg2">
                    <a:lumMod val="10000"/>
                  </a:schemeClr>
                </a:solidFill>
                <a:effectLst/>
                <a:latin typeface="Söhne"/>
              </a:rPr>
              <a:t>Identifying Trends</a:t>
            </a:r>
            <a:r>
              <a:rPr lang="en-US" sz="2400" b="1" dirty="0">
                <a:solidFill>
                  <a:schemeClr val="bg2">
                    <a:lumMod val="10000"/>
                  </a:schemeClr>
                </a:solidFill>
                <a:latin typeface="Söhne"/>
              </a:rPr>
              <a:t> </a:t>
            </a:r>
            <a:r>
              <a:rPr lang="en-US" sz="2400" b="1" i="0" dirty="0">
                <a:solidFill>
                  <a:schemeClr val="bg2">
                    <a:lumMod val="10000"/>
                  </a:schemeClr>
                </a:solidFill>
                <a:effectLst/>
                <a:latin typeface="Söhne"/>
              </a:rPr>
              <a:t>Correlating Weather Attributes</a:t>
            </a:r>
            <a:r>
              <a:rPr lang="en-US" sz="2400" b="1" dirty="0">
                <a:solidFill>
                  <a:schemeClr val="bg2">
                    <a:lumMod val="10000"/>
                  </a:schemeClr>
                </a:solidFill>
                <a:latin typeface="Söhne"/>
              </a:rPr>
              <a:t> </a:t>
            </a:r>
            <a:r>
              <a:rPr lang="en-US" sz="2400" b="1" i="0" dirty="0">
                <a:solidFill>
                  <a:schemeClr val="bg2">
                    <a:lumMod val="10000"/>
                  </a:schemeClr>
                </a:solidFill>
                <a:effectLst/>
                <a:latin typeface="Söhne"/>
              </a:rPr>
              <a:t>Forecasting</a:t>
            </a:r>
            <a:r>
              <a:rPr lang="en-US" sz="2400" b="1" dirty="0">
                <a:solidFill>
                  <a:schemeClr val="bg2">
                    <a:lumMod val="10000"/>
                  </a:schemeClr>
                </a:solidFill>
                <a:latin typeface="Söhne"/>
              </a:rPr>
              <a:t> </a:t>
            </a:r>
            <a:r>
              <a:rPr lang="en-US" sz="2400" b="1" i="0" dirty="0">
                <a:solidFill>
                  <a:schemeClr val="bg2">
                    <a:lumMod val="10000"/>
                  </a:schemeClr>
                </a:solidFill>
                <a:effectLst/>
                <a:latin typeface="Söhne"/>
              </a:rPr>
              <a:t>Improving Weather Prediction Models</a:t>
            </a:r>
            <a:r>
              <a:rPr lang="en-US" sz="2400" b="1" dirty="0">
                <a:solidFill>
                  <a:schemeClr val="bg2">
                    <a:lumMod val="10000"/>
                  </a:schemeClr>
                </a:solidFill>
                <a:latin typeface="Söhne"/>
              </a:rPr>
              <a:t> </a:t>
            </a:r>
            <a:r>
              <a:rPr lang="en-US" sz="2400" b="1" i="0" dirty="0">
                <a:solidFill>
                  <a:schemeClr val="bg2">
                    <a:lumMod val="10000"/>
                  </a:schemeClr>
                </a:solidFill>
                <a:effectLst/>
                <a:latin typeface="Söhne"/>
              </a:rPr>
              <a:t>Supporting Climate Research</a:t>
            </a:r>
            <a:r>
              <a:rPr lang="en-US" sz="2400" b="1" dirty="0">
                <a:solidFill>
                  <a:schemeClr val="bg2">
                    <a:lumMod val="10000"/>
                  </a:schemeClr>
                </a:solidFill>
                <a:latin typeface="Söhne"/>
              </a:rPr>
              <a:t> and </a:t>
            </a:r>
            <a:r>
              <a:rPr lang="en-US" sz="2400" b="1" i="0" dirty="0">
                <a:solidFill>
                  <a:schemeClr val="bg2">
                    <a:lumMod val="10000"/>
                  </a:schemeClr>
                </a:solidFill>
                <a:effectLst/>
                <a:latin typeface="Söhne"/>
              </a:rPr>
              <a:t>decision-making and preparedness for weather-related events.</a:t>
            </a:r>
            <a:endParaRPr lang="en-US" sz="2400" b="1" dirty="0">
              <a:solidFill>
                <a:schemeClr val="bg2">
                  <a:lumMod val="10000"/>
                </a:schemeClr>
              </a:solidFill>
            </a:endParaRPr>
          </a:p>
        </p:txBody>
      </p:sp>
      <p:sp>
        <p:nvSpPr>
          <p:cNvPr id="9" name="TextBox 8">
            <a:extLst>
              <a:ext uri="{FF2B5EF4-FFF2-40B4-BE49-F238E27FC236}">
                <a16:creationId xmlns:a16="http://schemas.microsoft.com/office/drawing/2014/main" id="{114DCBAF-39A4-EAB2-2A32-67836A2C2084}"/>
              </a:ext>
            </a:extLst>
          </p:cNvPr>
          <p:cNvSpPr txBox="1"/>
          <p:nvPr/>
        </p:nvSpPr>
        <p:spPr>
          <a:xfrm>
            <a:off x="0" y="1289879"/>
            <a:ext cx="1716258" cy="523220"/>
          </a:xfrm>
          <a:prstGeom prst="rect">
            <a:avLst/>
          </a:prstGeom>
          <a:noFill/>
        </p:spPr>
        <p:txBody>
          <a:bodyPr wrap="square" rtlCol="0">
            <a:spAutoFit/>
          </a:bodyPr>
          <a:lstStyle/>
          <a:p>
            <a:r>
              <a:rPr lang="en-US" sz="2800" b="1" dirty="0">
                <a:solidFill>
                  <a:srgbClr val="FF3300"/>
                </a:solidFill>
              </a:rPr>
              <a:t>Objective</a:t>
            </a:r>
            <a:r>
              <a:rPr lang="en-US" dirty="0"/>
              <a:t> </a:t>
            </a:r>
          </a:p>
        </p:txBody>
      </p:sp>
      <p:sp>
        <p:nvSpPr>
          <p:cNvPr id="10" name="TextBox 9">
            <a:extLst>
              <a:ext uri="{FF2B5EF4-FFF2-40B4-BE49-F238E27FC236}">
                <a16:creationId xmlns:a16="http://schemas.microsoft.com/office/drawing/2014/main" id="{09878C41-E98D-BEE0-4198-22F63989F81A}"/>
              </a:ext>
            </a:extLst>
          </p:cNvPr>
          <p:cNvSpPr txBox="1"/>
          <p:nvPr/>
        </p:nvSpPr>
        <p:spPr>
          <a:xfrm>
            <a:off x="112542" y="4614203"/>
            <a:ext cx="1997612" cy="954107"/>
          </a:xfrm>
          <a:prstGeom prst="rect">
            <a:avLst/>
          </a:prstGeom>
          <a:noFill/>
        </p:spPr>
        <p:txBody>
          <a:bodyPr wrap="square" rtlCol="0">
            <a:spAutoFit/>
          </a:bodyPr>
          <a:lstStyle/>
          <a:p>
            <a:r>
              <a:rPr lang="en-US" sz="2800" b="1" dirty="0">
                <a:solidFill>
                  <a:srgbClr val="FF3300"/>
                </a:solidFill>
              </a:rPr>
              <a:t>Analysis scope </a:t>
            </a:r>
          </a:p>
        </p:txBody>
      </p:sp>
      <p:sp>
        <p:nvSpPr>
          <p:cNvPr id="12" name="TextBox 11">
            <a:extLst>
              <a:ext uri="{FF2B5EF4-FFF2-40B4-BE49-F238E27FC236}">
                <a16:creationId xmlns:a16="http://schemas.microsoft.com/office/drawing/2014/main" id="{2B91B4DB-B52C-940A-100A-83B25CD6F76D}"/>
              </a:ext>
            </a:extLst>
          </p:cNvPr>
          <p:cNvSpPr txBox="1"/>
          <p:nvPr/>
        </p:nvSpPr>
        <p:spPr>
          <a:xfrm>
            <a:off x="2582324" y="4121834"/>
            <a:ext cx="8798439" cy="2954655"/>
          </a:xfrm>
          <a:prstGeom prst="rect">
            <a:avLst/>
          </a:prstGeom>
          <a:noFill/>
        </p:spPr>
        <p:txBody>
          <a:bodyPr wrap="square">
            <a:spAutoFit/>
          </a:bodyPr>
          <a:lstStyle/>
          <a:p>
            <a:br>
              <a:rPr lang="en-US" dirty="0">
                <a:solidFill>
                  <a:schemeClr val="tx1">
                    <a:lumMod val="95000"/>
                    <a:lumOff val="5000"/>
                  </a:schemeClr>
                </a:solidFill>
              </a:rPr>
            </a:br>
            <a:r>
              <a:rPr lang="en-US" sz="2400" b="1" i="0" dirty="0">
                <a:solidFill>
                  <a:schemeClr val="tx1">
                    <a:lumMod val="95000"/>
                    <a:lumOff val="5000"/>
                  </a:schemeClr>
                </a:solidFill>
                <a:effectLst/>
                <a:latin typeface="Söhne"/>
              </a:rPr>
              <a:t>The scope of weather analysis encompasses a wide range of activities and applications related to studying historical weather data. Data Collection and Management Data Cleaning and Preprocessing Exploratory Data Analysis (EDA) Statistical Analysis AND Predictive Modeling It plays a crucial role in understanding the complex dynamics of the atmosphere and its implications for society and the environment.</a:t>
            </a:r>
            <a:endParaRPr lang="en-US" sz="2400" b="1" dirty="0">
              <a:solidFill>
                <a:schemeClr val="tx1">
                  <a:lumMod val="95000"/>
                  <a:lumOff val="5000"/>
                </a:schemeClr>
              </a:solidFill>
            </a:endParaRPr>
          </a:p>
        </p:txBody>
      </p:sp>
    </p:spTree>
    <p:extLst>
      <p:ext uri="{BB962C8B-B14F-4D97-AF65-F5344CB8AC3E}">
        <p14:creationId xmlns:p14="http://schemas.microsoft.com/office/powerpoint/2010/main" val="1110197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7BDB9A-A0E4-63A6-A8C3-2F6DE4D4A8D2}"/>
              </a:ext>
            </a:extLst>
          </p:cNvPr>
          <p:cNvPicPr>
            <a:picLocks noChangeAspect="1"/>
          </p:cNvPicPr>
          <p:nvPr/>
        </p:nvPicPr>
        <p:blipFill>
          <a:blip r:embed="rId2"/>
          <a:stretch>
            <a:fillRect/>
          </a:stretch>
        </p:blipFill>
        <p:spPr>
          <a:xfrm>
            <a:off x="266700" y="241300"/>
            <a:ext cx="7667478" cy="3937000"/>
          </a:xfrm>
          <a:prstGeom prst="rect">
            <a:avLst/>
          </a:prstGeom>
        </p:spPr>
      </p:pic>
      <p:sp>
        <p:nvSpPr>
          <p:cNvPr id="3" name="TextBox 2">
            <a:extLst>
              <a:ext uri="{FF2B5EF4-FFF2-40B4-BE49-F238E27FC236}">
                <a16:creationId xmlns:a16="http://schemas.microsoft.com/office/drawing/2014/main" id="{180EF6E8-BAF3-71C8-0246-E57C84630AFA}"/>
              </a:ext>
            </a:extLst>
          </p:cNvPr>
          <p:cNvSpPr txBox="1"/>
          <p:nvPr/>
        </p:nvSpPr>
        <p:spPr>
          <a:xfrm>
            <a:off x="7433318" y="4178300"/>
            <a:ext cx="4179245" cy="3046988"/>
          </a:xfrm>
          <a:prstGeom prst="rect">
            <a:avLst/>
          </a:prstGeom>
          <a:noFill/>
        </p:spPr>
        <p:txBody>
          <a:bodyPr wrap="square" rtlCol="0">
            <a:spAutoFit/>
          </a:bodyPr>
          <a:lstStyle/>
          <a:p>
            <a:r>
              <a:rPr lang="en-US" sz="2400" b="1" dirty="0"/>
              <a:t>In  </a:t>
            </a:r>
            <a:r>
              <a:rPr lang="en-US" sz="2400" b="1" dirty="0" err="1"/>
              <a:t>docunt</a:t>
            </a:r>
            <a:r>
              <a:rPr lang="en-US" sz="2400" b="1" dirty="0"/>
              <a:t> chart  shows the humidity by the year. Separated by the humidity by years to showcase the humidity also as percentage, here you can see 2014 has high humidity and 2012 has low humidity in </a:t>
            </a:r>
            <a:r>
              <a:rPr lang="en-US" sz="2400" b="1" dirty="0" err="1"/>
              <a:t>dount</a:t>
            </a:r>
            <a:r>
              <a:rPr lang="en-US" sz="2400" b="1" dirty="0"/>
              <a:t> chart shows.</a:t>
            </a:r>
          </a:p>
        </p:txBody>
      </p:sp>
    </p:spTree>
    <p:extLst>
      <p:ext uri="{BB962C8B-B14F-4D97-AF65-F5344CB8AC3E}">
        <p14:creationId xmlns:p14="http://schemas.microsoft.com/office/powerpoint/2010/main" val="3921254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71B34E-2A22-AC25-951B-EA20EBEDE2D0}"/>
              </a:ext>
            </a:extLst>
          </p:cNvPr>
          <p:cNvPicPr>
            <a:picLocks noChangeAspect="1"/>
          </p:cNvPicPr>
          <p:nvPr/>
        </p:nvPicPr>
        <p:blipFill>
          <a:blip r:embed="rId2"/>
          <a:stretch>
            <a:fillRect/>
          </a:stretch>
        </p:blipFill>
        <p:spPr>
          <a:xfrm>
            <a:off x="157163" y="165100"/>
            <a:ext cx="7692609" cy="4718268"/>
          </a:xfrm>
          <a:prstGeom prst="rect">
            <a:avLst/>
          </a:prstGeom>
        </p:spPr>
      </p:pic>
      <p:sp>
        <p:nvSpPr>
          <p:cNvPr id="2" name="TextBox 1">
            <a:extLst>
              <a:ext uri="{FF2B5EF4-FFF2-40B4-BE49-F238E27FC236}">
                <a16:creationId xmlns:a16="http://schemas.microsoft.com/office/drawing/2014/main" id="{34BC4E89-4AD8-6A82-0507-D3D2E97B5EAE}"/>
              </a:ext>
            </a:extLst>
          </p:cNvPr>
          <p:cNvSpPr txBox="1"/>
          <p:nvPr/>
        </p:nvSpPr>
        <p:spPr>
          <a:xfrm>
            <a:off x="7849772" y="3981156"/>
            <a:ext cx="3872328" cy="3046988"/>
          </a:xfrm>
          <a:prstGeom prst="rect">
            <a:avLst/>
          </a:prstGeom>
          <a:noFill/>
        </p:spPr>
        <p:txBody>
          <a:bodyPr wrap="square" rtlCol="0">
            <a:spAutoFit/>
          </a:bodyPr>
          <a:lstStyle/>
          <a:p>
            <a:r>
              <a:rPr lang="en-US" sz="2400" b="1" dirty="0"/>
              <a:t>The power bi pie chart shows the humidity by </a:t>
            </a:r>
            <a:r>
              <a:rPr lang="en-US" sz="2400" b="1" dirty="0" err="1"/>
              <a:t>countrys</a:t>
            </a:r>
            <a:r>
              <a:rPr lang="en-US" sz="2400" b="1" dirty="0"/>
              <a:t>, have you can united states high humidity and low as </a:t>
            </a:r>
            <a:r>
              <a:rPr lang="en-US" sz="2400" b="1" dirty="0" err="1"/>
              <a:t>Canada.which</a:t>
            </a:r>
            <a:r>
              <a:rPr lang="en-US" sz="2400" b="1" dirty="0"/>
              <a:t> can lead </a:t>
            </a:r>
            <a:r>
              <a:rPr lang="en-US" sz="2400" b="1" dirty="0" err="1"/>
              <a:t>ev.aporation</a:t>
            </a:r>
            <a:r>
              <a:rPr lang="en-US" sz="2400" b="1" dirty="0"/>
              <a:t>, causing the  air to feel drier and cooler. </a:t>
            </a:r>
            <a:r>
              <a:rPr lang="en-US" dirty="0"/>
              <a:t>.</a:t>
            </a:r>
          </a:p>
        </p:txBody>
      </p:sp>
    </p:spTree>
    <p:extLst>
      <p:ext uri="{BB962C8B-B14F-4D97-AF65-F5344CB8AC3E}">
        <p14:creationId xmlns:p14="http://schemas.microsoft.com/office/powerpoint/2010/main" val="3100804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43B320-8C80-D2DF-1589-E2706E823C73}"/>
              </a:ext>
            </a:extLst>
          </p:cNvPr>
          <p:cNvPicPr>
            <a:picLocks noChangeAspect="1"/>
          </p:cNvPicPr>
          <p:nvPr/>
        </p:nvPicPr>
        <p:blipFill>
          <a:blip r:embed="rId2"/>
          <a:stretch>
            <a:fillRect/>
          </a:stretch>
        </p:blipFill>
        <p:spPr>
          <a:xfrm>
            <a:off x="246062" y="158262"/>
            <a:ext cx="7969470" cy="4399670"/>
          </a:xfrm>
          <a:prstGeom prst="rect">
            <a:avLst/>
          </a:prstGeom>
        </p:spPr>
      </p:pic>
      <p:sp>
        <p:nvSpPr>
          <p:cNvPr id="2" name="TextBox 1">
            <a:extLst>
              <a:ext uri="{FF2B5EF4-FFF2-40B4-BE49-F238E27FC236}">
                <a16:creationId xmlns:a16="http://schemas.microsoft.com/office/drawing/2014/main" id="{7CAB1A7C-9DBD-573A-26BC-04909AB2968C}"/>
              </a:ext>
            </a:extLst>
          </p:cNvPr>
          <p:cNvSpPr txBox="1"/>
          <p:nvPr/>
        </p:nvSpPr>
        <p:spPr>
          <a:xfrm>
            <a:off x="8215532" y="4557932"/>
            <a:ext cx="3291840" cy="2308324"/>
          </a:xfrm>
          <a:prstGeom prst="rect">
            <a:avLst/>
          </a:prstGeom>
          <a:noFill/>
        </p:spPr>
        <p:txBody>
          <a:bodyPr wrap="square" rtlCol="0">
            <a:spAutoFit/>
          </a:bodyPr>
          <a:lstStyle/>
          <a:p>
            <a:r>
              <a:rPr lang="en-US" sz="2400" b="1" dirty="0"/>
              <a:t>In the power bi heat map shows humidity by the cities and </a:t>
            </a:r>
            <a:r>
              <a:rPr lang="en-US" sz="2400" b="1" dirty="0" err="1"/>
              <a:t>countrys.Most</a:t>
            </a:r>
            <a:r>
              <a:rPr lang="en-US" sz="2400" b="1" dirty="0"/>
              <a:t> of the cities high humidity and  few cities low humidity. </a:t>
            </a:r>
          </a:p>
        </p:txBody>
      </p:sp>
    </p:spTree>
    <p:extLst>
      <p:ext uri="{BB962C8B-B14F-4D97-AF65-F5344CB8AC3E}">
        <p14:creationId xmlns:p14="http://schemas.microsoft.com/office/powerpoint/2010/main" val="581527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14211-3155-45FC-9380-3F2E7E1802D9}"/>
              </a:ext>
            </a:extLst>
          </p:cNvPr>
          <p:cNvPicPr>
            <a:picLocks noChangeAspect="1"/>
          </p:cNvPicPr>
          <p:nvPr/>
        </p:nvPicPr>
        <p:blipFill>
          <a:blip r:embed="rId2"/>
          <a:stretch>
            <a:fillRect/>
          </a:stretch>
        </p:blipFill>
        <p:spPr>
          <a:xfrm>
            <a:off x="0" y="0"/>
            <a:ext cx="11879263" cy="7199313"/>
          </a:xfrm>
          <a:prstGeom prst="rect">
            <a:avLst/>
          </a:prstGeom>
        </p:spPr>
      </p:pic>
    </p:spTree>
    <p:extLst>
      <p:ext uri="{BB962C8B-B14F-4D97-AF65-F5344CB8AC3E}">
        <p14:creationId xmlns:p14="http://schemas.microsoft.com/office/powerpoint/2010/main" val="3305728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2D404-F531-B5AE-9F98-40392D47CC1C}"/>
              </a:ext>
            </a:extLst>
          </p:cNvPr>
          <p:cNvPicPr>
            <a:picLocks noChangeAspect="1"/>
          </p:cNvPicPr>
          <p:nvPr/>
        </p:nvPicPr>
        <p:blipFill>
          <a:blip r:embed="rId2"/>
          <a:stretch>
            <a:fillRect/>
          </a:stretch>
        </p:blipFill>
        <p:spPr>
          <a:xfrm>
            <a:off x="140677" y="182880"/>
            <a:ext cx="7934177" cy="4445391"/>
          </a:xfrm>
          <a:prstGeom prst="rect">
            <a:avLst/>
          </a:prstGeom>
        </p:spPr>
      </p:pic>
      <p:sp>
        <p:nvSpPr>
          <p:cNvPr id="2" name="TextBox 1">
            <a:extLst>
              <a:ext uri="{FF2B5EF4-FFF2-40B4-BE49-F238E27FC236}">
                <a16:creationId xmlns:a16="http://schemas.microsoft.com/office/drawing/2014/main" id="{D72DB5AF-87EA-4002-28CC-7F1DABDD9205}"/>
              </a:ext>
            </a:extLst>
          </p:cNvPr>
          <p:cNvSpPr txBox="1"/>
          <p:nvPr/>
        </p:nvSpPr>
        <p:spPr>
          <a:xfrm>
            <a:off x="8074854" y="3599655"/>
            <a:ext cx="3530992" cy="3449701"/>
          </a:xfrm>
          <a:prstGeom prst="rect">
            <a:avLst/>
          </a:prstGeom>
          <a:noFill/>
        </p:spPr>
        <p:txBody>
          <a:bodyPr wrap="square" rtlCol="0">
            <a:spAutoFit/>
          </a:bodyPr>
          <a:lstStyle/>
          <a:p>
            <a:r>
              <a:rPr lang="en-US" sz="2400" b="1" dirty="0"/>
              <a:t>The power bi scatter plot  shows relationship between wind speed and pressure by the month . Higher wind speed was linked to lower air pressure . Valuable for meteorology and storm monitoring. </a:t>
            </a:r>
          </a:p>
        </p:txBody>
      </p:sp>
    </p:spTree>
    <p:extLst>
      <p:ext uri="{BB962C8B-B14F-4D97-AF65-F5344CB8AC3E}">
        <p14:creationId xmlns:p14="http://schemas.microsoft.com/office/powerpoint/2010/main" val="32396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AC4035-463C-33EB-DEEC-7662780515B4}"/>
              </a:ext>
            </a:extLst>
          </p:cNvPr>
          <p:cNvPicPr>
            <a:picLocks noChangeAspect="1"/>
          </p:cNvPicPr>
          <p:nvPr/>
        </p:nvPicPr>
        <p:blipFill>
          <a:blip r:embed="rId2"/>
          <a:stretch>
            <a:fillRect/>
          </a:stretch>
        </p:blipFill>
        <p:spPr>
          <a:xfrm>
            <a:off x="196948" y="168812"/>
            <a:ext cx="8145194" cy="4473526"/>
          </a:xfrm>
          <a:prstGeom prst="rect">
            <a:avLst/>
          </a:prstGeom>
        </p:spPr>
      </p:pic>
      <p:sp>
        <p:nvSpPr>
          <p:cNvPr id="2" name="TextBox 1">
            <a:extLst>
              <a:ext uri="{FF2B5EF4-FFF2-40B4-BE49-F238E27FC236}">
                <a16:creationId xmlns:a16="http://schemas.microsoft.com/office/drawing/2014/main" id="{01E669F3-5028-5F56-0761-B90D6CD0B36E}"/>
              </a:ext>
            </a:extLst>
          </p:cNvPr>
          <p:cNvSpPr txBox="1"/>
          <p:nvPr/>
        </p:nvSpPr>
        <p:spPr>
          <a:xfrm>
            <a:off x="7948245" y="4951827"/>
            <a:ext cx="3734069" cy="1938992"/>
          </a:xfrm>
          <a:prstGeom prst="rect">
            <a:avLst/>
          </a:prstGeom>
          <a:noFill/>
        </p:spPr>
        <p:txBody>
          <a:bodyPr wrap="square" rtlCol="0">
            <a:spAutoFit/>
          </a:bodyPr>
          <a:lstStyle/>
          <a:p>
            <a:r>
              <a:rPr lang="en-US" sz="2400" b="1" dirty="0"/>
              <a:t>The power bi donut chart shows pressure by the year . In donut chart divided into difference </a:t>
            </a:r>
            <a:r>
              <a:rPr lang="en-US" sz="2400" b="1" dirty="0" err="1"/>
              <a:t>pertcenges</a:t>
            </a:r>
            <a:r>
              <a:rPr lang="en-US" sz="2400" b="1" dirty="0"/>
              <a:t> in pressure.</a:t>
            </a:r>
          </a:p>
        </p:txBody>
      </p:sp>
    </p:spTree>
    <p:extLst>
      <p:ext uri="{BB962C8B-B14F-4D97-AF65-F5344CB8AC3E}">
        <p14:creationId xmlns:p14="http://schemas.microsoft.com/office/powerpoint/2010/main" val="3962354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E2327-E24A-3883-9051-4729727D00D5}"/>
              </a:ext>
            </a:extLst>
          </p:cNvPr>
          <p:cNvPicPr>
            <a:picLocks noChangeAspect="1"/>
          </p:cNvPicPr>
          <p:nvPr/>
        </p:nvPicPr>
        <p:blipFill>
          <a:blip r:embed="rId2"/>
          <a:stretch>
            <a:fillRect/>
          </a:stretch>
        </p:blipFill>
        <p:spPr>
          <a:xfrm>
            <a:off x="140678" y="196948"/>
            <a:ext cx="7284806" cy="4230795"/>
          </a:xfrm>
          <a:prstGeom prst="rect">
            <a:avLst/>
          </a:prstGeom>
        </p:spPr>
      </p:pic>
      <p:pic>
        <p:nvPicPr>
          <p:cNvPr id="3" name="Picture 2">
            <a:extLst>
              <a:ext uri="{FF2B5EF4-FFF2-40B4-BE49-F238E27FC236}">
                <a16:creationId xmlns:a16="http://schemas.microsoft.com/office/drawing/2014/main" id="{F2D416B5-34D5-C48A-82A6-F473B67F3626}"/>
              </a:ext>
            </a:extLst>
          </p:cNvPr>
          <p:cNvPicPr>
            <a:picLocks noChangeAspect="1"/>
          </p:cNvPicPr>
          <p:nvPr/>
        </p:nvPicPr>
        <p:blipFill>
          <a:blip r:embed="rId3"/>
          <a:stretch>
            <a:fillRect/>
          </a:stretch>
        </p:blipFill>
        <p:spPr>
          <a:xfrm>
            <a:off x="7554351" y="196948"/>
            <a:ext cx="1716258" cy="4230795"/>
          </a:xfrm>
          <a:prstGeom prst="rect">
            <a:avLst/>
          </a:prstGeom>
        </p:spPr>
      </p:pic>
      <p:sp>
        <p:nvSpPr>
          <p:cNvPr id="5" name="TextBox 4">
            <a:extLst>
              <a:ext uri="{FF2B5EF4-FFF2-40B4-BE49-F238E27FC236}">
                <a16:creationId xmlns:a16="http://schemas.microsoft.com/office/drawing/2014/main" id="{1910363C-9C2C-8FF9-4D09-4D059E34CA62}"/>
              </a:ext>
            </a:extLst>
          </p:cNvPr>
          <p:cNvSpPr txBox="1"/>
          <p:nvPr/>
        </p:nvSpPr>
        <p:spPr>
          <a:xfrm>
            <a:off x="6400800" y="4825218"/>
            <a:ext cx="5190978" cy="1938992"/>
          </a:xfrm>
          <a:prstGeom prst="rect">
            <a:avLst/>
          </a:prstGeom>
          <a:noFill/>
        </p:spPr>
        <p:txBody>
          <a:bodyPr wrap="square" rtlCol="0">
            <a:spAutoFit/>
          </a:bodyPr>
          <a:lstStyle/>
          <a:p>
            <a:r>
              <a:rPr lang="en-US" sz="2400" b="1" dirty="0"/>
              <a:t>The power bi time series shows relation ship between wind speed and pressure by cities and also you identify the relation ship between any of the cities after selecting cities in slicer. </a:t>
            </a:r>
          </a:p>
        </p:txBody>
      </p:sp>
    </p:spTree>
    <p:extLst>
      <p:ext uri="{BB962C8B-B14F-4D97-AF65-F5344CB8AC3E}">
        <p14:creationId xmlns:p14="http://schemas.microsoft.com/office/powerpoint/2010/main" val="88454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76F80-C985-C0D2-EBBE-926D5D63DCF1}"/>
              </a:ext>
            </a:extLst>
          </p:cNvPr>
          <p:cNvPicPr>
            <a:picLocks noChangeAspect="1"/>
          </p:cNvPicPr>
          <p:nvPr/>
        </p:nvPicPr>
        <p:blipFill>
          <a:blip r:embed="rId2"/>
          <a:stretch>
            <a:fillRect/>
          </a:stretch>
        </p:blipFill>
        <p:spPr>
          <a:xfrm>
            <a:off x="1" y="0"/>
            <a:ext cx="11879262" cy="7376160"/>
          </a:xfrm>
          <a:prstGeom prst="rect">
            <a:avLst/>
          </a:prstGeom>
        </p:spPr>
      </p:pic>
    </p:spTree>
    <p:extLst>
      <p:ext uri="{BB962C8B-B14F-4D97-AF65-F5344CB8AC3E}">
        <p14:creationId xmlns:p14="http://schemas.microsoft.com/office/powerpoint/2010/main" val="2710256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81F0A4-9607-6AA6-7656-B41F139487BD}"/>
              </a:ext>
            </a:extLst>
          </p:cNvPr>
          <p:cNvPicPr>
            <a:picLocks noChangeAspect="1"/>
          </p:cNvPicPr>
          <p:nvPr/>
        </p:nvPicPr>
        <p:blipFill>
          <a:blip r:embed="rId2"/>
          <a:stretch>
            <a:fillRect/>
          </a:stretch>
        </p:blipFill>
        <p:spPr>
          <a:xfrm>
            <a:off x="279400" y="139700"/>
            <a:ext cx="7151957" cy="4013201"/>
          </a:xfrm>
          <a:prstGeom prst="rect">
            <a:avLst/>
          </a:prstGeom>
        </p:spPr>
      </p:pic>
      <p:sp>
        <p:nvSpPr>
          <p:cNvPr id="3" name="TextBox 2">
            <a:extLst>
              <a:ext uri="{FF2B5EF4-FFF2-40B4-BE49-F238E27FC236}">
                <a16:creationId xmlns:a16="http://schemas.microsoft.com/office/drawing/2014/main" id="{0AF11E88-DE81-A38D-B470-B75B52AE8B5A}"/>
              </a:ext>
            </a:extLst>
          </p:cNvPr>
          <p:cNvSpPr txBox="1"/>
          <p:nvPr/>
        </p:nvSpPr>
        <p:spPr>
          <a:xfrm>
            <a:off x="7582486" y="2926080"/>
            <a:ext cx="4139614" cy="4154984"/>
          </a:xfrm>
          <a:prstGeom prst="rect">
            <a:avLst/>
          </a:prstGeom>
          <a:noFill/>
        </p:spPr>
        <p:txBody>
          <a:bodyPr wrap="square" rtlCol="0">
            <a:spAutoFit/>
          </a:bodyPr>
          <a:lstStyle/>
          <a:p>
            <a:r>
              <a:rPr lang="en-US" sz="2400" b="1" dirty="0"/>
              <a:t>The bower bi  heat map to show the temperature ranges for cities across different countries .Equatorial regions stayed consistently warn, while distant areas experienced more seasonal variations . coastal cities displayed milder temperature ranges due to the sea s influence.</a:t>
            </a:r>
          </a:p>
        </p:txBody>
      </p:sp>
    </p:spTree>
    <p:extLst>
      <p:ext uri="{BB962C8B-B14F-4D97-AF65-F5344CB8AC3E}">
        <p14:creationId xmlns:p14="http://schemas.microsoft.com/office/powerpoint/2010/main" val="675292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F87689-1BF0-6E1B-2551-7ED973C5800F}"/>
              </a:ext>
            </a:extLst>
          </p:cNvPr>
          <p:cNvPicPr>
            <a:picLocks noChangeAspect="1"/>
          </p:cNvPicPr>
          <p:nvPr/>
        </p:nvPicPr>
        <p:blipFill>
          <a:blip r:embed="rId2"/>
          <a:stretch>
            <a:fillRect/>
          </a:stretch>
        </p:blipFill>
        <p:spPr>
          <a:xfrm>
            <a:off x="152400" y="127000"/>
            <a:ext cx="7280918" cy="4322277"/>
          </a:xfrm>
          <a:prstGeom prst="rect">
            <a:avLst/>
          </a:prstGeom>
        </p:spPr>
      </p:pic>
      <p:pic>
        <p:nvPicPr>
          <p:cNvPr id="3" name="Picture 2">
            <a:extLst>
              <a:ext uri="{FF2B5EF4-FFF2-40B4-BE49-F238E27FC236}">
                <a16:creationId xmlns:a16="http://schemas.microsoft.com/office/drawing/2014/main" id="{7AF3AB63-6F29-072A-F70B-1AF35029A82F}"/>
              </a:ext>
            </a:extLst>
          </p:cNvPr>
          <p:cNvPicPr>
            <a:picLocks noChangeAspect="1"/>
          </p:cNvPicPr>
          <p:nvPr/>
        </p:nvPicPr>
        <p:blipFill>
          <a:blip r:embed="rId3"/>
          <a:stretch>
            <a:fillRect/>
          </a:stretch>
        </p:blipFill>
        <p:spPr>
          <a:xfrm>
            <a:off x="7594600" y="241300"/>
            <a:ext cx="2011180" cy="4207977"/>
          </a:xfrm>
          <a:prstGeom prst="rect">
            <a:avLst/>
          </a:prstGeom>
        </p:spPr>
      </p:pic>
      <p:sp>
        <p:nvSpPr>
          <p:cNvPr id="2" name="TextBox 1">
            <a:extLst>
              <a:ext uri="{FF2B5EF4-FFF2-40B4-BE49-F238E27FC236}">
                <a16:creationId xmlns:a16="http://schemas.microsoft.com/office/drawing/2014/main" id="{E1D3FCAC-D0AA-7CF4-BDB8-AEA1D60B8B6D}"/>
              </a:ext>
            </a:extLst>
          </p:cNvPr>
          <p:cNvSpPr txBox="1"/>
          <p:nvPr/>
        </p:nvSpPr>
        <p:spPr>
          <a:xfrm>
            <a:off x="7244862" y="4670474"/>
            <a:ext cx="4459458" cy="2308324"/>
          </a:xfrm>
          <a:prstGeom prst="rect">
            <a:avLst/>
          </a:prstGeom>
          <a:noFill/>
        </p:spPr>
        <p:txBody>
          <a:bodyPr wrap="square" rtlCol="0">
            <a:spAutoFit/>
          </a:bodyPr>
          <a:lstStyle/>
          <a:p>
            <a:r>
              <a:rPr lang="en-US" sz="2400" b="1" dirty="0"/>
              <a:t>The power bi line chart shows the over temperature trend over year . Extreme temperatures can cause severe weather events like heat waves , droughts, floods and storms.</a:t>
            </a:r>
          </a:p>
        </p:txBody>
      </p:sp>
    </p:spTree>
    <p:extLst>
      <p:ext uri="{BB962C8B-B14F-4D97-AF65-F5344CB8AC3E}">
        <p14:creationId xmlns:p14="http://schemas.microsoft.com/office/powerpoint/2010/main" val="3184206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DB7AAC-EC69-95D3-A976-C4134197B336}"/>
              </a:ext>
            </a:extLst>
          </p:cNvPr>
          <p:cNvSpPr txBox="1"/>
          <p:nvPr/>
        </p:nvSpPr>
        <p:spPr>
          <a:xfrm>
            <a:off x="2405575" y="2463070"/>
            <a:ext cx="9144000" cy="1938992"/>
          </a:xfrm>
          <a:prstGeom prst="rect">
            <a:avLst/>
          </a:prstGeom>
          <a:noFill/>
        </p:spPr>
        <p:txBody>
          <a:bodyPr wrap="square" rtlCol="0">
            <a:spAutoFit/>
          </a:bodyPr>
          <a:lstStyle/>
          <a:p>
            <a:r>
              <a:rPr lang="en-US" sz="2400" b="1" i="0" dirty="0">
                <a:solidFill>
                  <a:schemeClr val="tx1">
                    <a:lumMod val="85000"/>
                    <a:lumOff val="15000"/>
                  </a:schemeClr>
                </a:solidFill>
                <a:effectLst/>
                <a:latin typeface="Söhne"/>
              </a:rPr>
              <a:t>Weather analysis can provide several valuable insights and recommendations based on the analysis of historical weather data. weather analysis can provide valuable insights and recommendations across various sectors, helping to improve decision-making, optimize resource allocation, and enhance public safety and well-being.</a:t>
            </a:r>
            <a:endParaRPr lang="en-US" sz="2400" b="1" dirty="0">
              <a:solidFill>
                <a:schemeClr val="tx1">
                  <a:lumMod val="85000"/>
                  <a:lumOff val="15000"/>
                </a:schemeClr>
              </a:solidFill>
            </a:endParaRPr>
          </a:p>
        </p:txBody>
      </p:sp>
      <p:sp>
        <p:nvSpPr>
          <p:cNvPr id="5" name="TextBox 4">
            <a:extLst>
              <a:ext uri="{FF2B5EF4-FFF2-40B4-BE49-F238E27FC236}">
                <a16:creationId xmlns:a16="http://schemas.microsoft.com/office/drawing/2014/main" id="{16BEEB77-463A-69C5-74CD-2B1C287F34C3}"/>
              </a:ext>
            </a:extLst>
          </p:cNvPr>
          <p:cNvSpPr txBox="1"/>
          <p:nvPr/>
        </p:nvSpPr>
        <p:spPr>
          <a:xfrm>
            <a:off x="2405574" y="4771395"/>
            <a:ext cx="8975189" cy="2246769"/>
          </a:xfrm>
          <a:prstGeom prst="rect">
            <a:avLst/>
          </a:prstGeom>
          <a:noFill/>
        </p:spPr>
        <p:txBody>
          <a:bodyPr wrap="square" rtlCol="0">
            <a:spAutoFit/>
          </a:bodyPr>
          <a:lstStyle/>
          <a:p>
            <a:r>
              <a:rPr lang="en-US" sz="2800" b="1" i="0" dirty="0">
                <a:solidFill>
                  <a:schemeClr val="tx1">
                    <a:lumMod val="95000"/>
                    <a:lumOff val="5000"/>
                  </a:schemeClr>
                </a:solidFill>
                <a:effectLst/>
                <a:latin typeface="Söhne"/>
              </a:rPr>
              <a:t>Creating visualizations and reports </a:t>
            </a:r>
            <a:r>
              <a:rPr lang="en-US" sz="2800" b="1" dirty="0">
                <a:solidFill>
                  <a:schemeClr val="tx1">
                    <a:lumMod val="95000"/>
                    <a:lumOff val="5000"/>
                  </a:schemeClr>
                </a:solidFill>
                <a:latin typeface="Söhne"/>
              </a:rPr>
              <a:t>findings and insights to stakeholders and decision-makers. you can create a comprehensive weather analysis report and presentation that effectively communicates your findings and insights to stakeholders and decision-</a:t>
            </a:r>
            <a:r>
              <a:rPr lang="en-US" sz="2800" b="1" dirty="0" err="1">
                <a:solidFill>
                  <a:schemeClr val="tx1">
                    <a:lumMod val="95000"/>
                    <a:lumOff val="5000"/>
                  </a:schemeClr>
                </a:solidFill>
                <a:latin typeface="Söhne"/>
              </a:rPr>
              <a:t>makers</a:t>
            </a:r>
            <a:r>
              <a:rPr lang="en-US" sz="2800" b="1" i="0" dirty="0" err="1">
                <a:solidFill>
                  <a:schemeClr val="tx1">
                    <a:lumMod val="95000"/>
                    <a:lumOff val="5000"/>
                  </a:schemeClr>
                </a:solidFill>
                <a:effectLst/>
                <a:latin typeface="Söhne"/>
              </a:rPr>
              <a:t>to</a:t>
            </a:r>
            <a:r>
              <a:rPr lang="en-US" sz="2800" b="1" i="0" dirty="0">
                <a:solidFill>
                  <a:schemeClr val="tx1">
                    <a:lumMod val="95000"/>
                    <a:lumOff val="5000"/>
                  </a:schemeClr>
                </a:solidFill>
                <a:effectLst/>
                <a:latin typeface="Söhne"/>
              </a:rPr>
              <a:t> communicate.</a:t>
            </a:r>
            <a:endParaRPr lang="en-US" sz="2800" b="1" dirty="0">
              <a:solidFill>
                <a:schemeClr val="tx1">
                  <a:lumMod val="95000"/>
                  <a:lumOff val="5000"/>
                </a:schemeClr>
              </a:solidFill>
            </a:endParaRPr>
          </a:p>
        </p:txBody>
      </p:sp>
      <p:sp>
        <p:nvSpPr>
          <p:cNvPr id="7" name="TextBox 6">
            <a:extLst>
              <a:ext uri="{FF2B5EF4-FFF2-40B4-BE49-F238E27FC236}">
                <a16:creationId xmlns:a16="http://schemas.microsoft.com/office/drawing/2014/main" id="{A21F1845-F887-7041-A866-B112625C25EE}"/>
              </a:ext>
            </a:extLst>
          </p:cNvPr>
          <p:cNvSpPr txBox="1"/>
          <p:nvPr/>
        </p:nvSpPr>
        <p:spPr>
          <a:xfrm>
            <a:off x="2293033" y="154745"/>
            <a:ext cx="9439421" cy="1938992"/>
          </a:xfrm>
          <a:prstGeom prst="rect">
            <a:avLst/>
          </a:prstGeom>
          <a:noFill/>
        </p:spPr>
        <p:txBody>
          <a:bodyPr wrap="square">
            <a:spAutoFit/>
          </a:bodyPr>
          <a:lstStyle/>
          <a:p>
            <a:r>
              <a:rPr lang="en-US" sz="2400" b="1" i="0" dirty="0">
                <a:solidFill>
                  <a:schemeClr val="tx1">
                    <a:lumMod val="95000"/>
                    <a:lumOff val="5000"/>
                  </a:schemeClr>
                </a:solidFill>
                <a:effectLst/>
                <a:latin typeface="Söhne"/>
              </a:rPr>
              <a:t>The goal of weather analysis is to extract meaningful insights and knowledge from weather data to better understand and predict atmospheric conditions. weather analysis aims to provide valuable insights and information that can be used to improve our understanding of the weather and its impacts on society and the environment.</a:t>
            </a:r>
            <a:endParaRPr lang="en-US" sz="2400" b="1" dirty="0">
              <a:solidFill>
                <a:schemeClr val="tx1">
                  <a:lumMod val="95000"/>
                  <a:lumOff val="5000"/>
                </a:schemeClr>
              </a:solidFill>
            </a:endParaRPr>
          </a:p>
        </p:txBody>
      </p:sp>
      <p:sp>
        <p:nvSpPr>
          <p:cNvPr id="8" name="TextBox 7">
            <a:extLst>
              <a:ext uri="{FF2B5EF4-FFF2-40B4-BE49-F238E27FC236}">
                <a16:creationId xmlns:a16="http://schemas.microsoft.com/office/drawing/2014/main" id="{706B8AFB-1451-9270-3ED3-45753275FBA0}"/>
              </a:ext>
            </a:extLst>
          </p:cNvPr>
          <p:cNvSpPr txBox="1"/>
          <p:nvPr/>
        </p:nvSpPr>
        <p:spPr>
          <a:xfrm>
            <a:off x="439163" y="154745"/>
            <a:ext cx="1414705" cy="523220"/>
          </a:xfrm>
          <a:prstGeom prst="rect">
            <a:avLst/>
          </a:prstGeom>
          <a:noFill/>
        </p:spPr>
        <p:txBody>
          <a:bodyPr wrap="square" rtlCol="0">
            <a:spAutoFit/>
          </a:bodyPr>
          <a:lstStyle/>
          <a:p>
            <a:r>
              <a:rPr lang="en-US" sz="2800" b="1" dirty="0">
                <a:solidFill>
                  <a:srgbClr val="FF3300"/>
                </a:solidFill>
              </a:rPr>
              <a:t>Goal</a:t>
            </a:r>
          </a:p>
        </p:txBody>
      </p:sp>
      <p:sp>
        <p:nvSpPr>
          <p:cNvPr id="9" name="TextBox 8">
            <a:extLst>
              <a:ext uri="{FF2B5EF4-FFF2-40B4-BE49-F238E27FC236}">
                <a16:creationId xmlns:a16="http://schemas.microsoft.com/office/drawing/2014/main" id="{083B33C7-2B35-08D4-6ADC-6AB437AE5EF3}"/>
              </a:ext>
            </a:extLst>
          </p:cNvPr>
          <p:cNvSpPr txBox="1"/>
          <p:nvPr/>
        </p:nvSpPr>
        <p:spPr>
          <a:xfrm>
            <a:off x="98474" y="2528540"/>
            <a:ext cx="2194559" cy="1384995"/>
          </a:xfrm>
          <a:prstGeom prst="rect">
            <a:avLst/>
          </a:prstGeom>
          <a:noFill/>
        </p:spPr>
        <p:txBody>
          <a:bodyPr wrap="square" rtlCol="0">
            <a:spAutoFit/>
          </a:bodyPr>
          <a:lstStyle/>
          <a:p>
            <a:r>
              <a:rPr lang="en-US" sz="2800" b="1" dirty="0">
                <a:solidFill>
                  <a:srgbClr val="FF3300"/>
                </a:solidFill>
              </a:rPr>
              <a:t>Insights &amp; </a:t>
            </a:r>
            <a:r>
              <a:rPr lang="en-US" sz="2800" b="1" dirty="0" err="1">
                <a:solidFill>
                  <a:srgbClr val="FF3300"/>
                </a:solidFill>
              </a:rPr>
              <a:t>recommendatons</a:t>
            </a:r>
            <a:endParaRPr lang="en-US" sz="2800" b="1" dirty="0">
              <a:solidFill>
                <a:srgbClr val="FF3300"/>
              </a:solidFill>
            </a:endParaRPr>
          </a:p>
        </p:txBody>
      </p:sp>
      <p:sp>
        <p:nvSpPr>
          <p:cNvPr id="10" name="TextBox 9">
            <a:extLst>
              <a:ext uri="{FF2B5EF4-FFF2-40B4-BE49-F238E27FC236}">
                <a16:creationId xmlns:a16="http://schemas.microsoft.com/office/drawing/2014/main" id="{84279C90-B96F-3E1B-BD76-A98404E2E3AD}"/>
              </a:ext>
            </a:extLst>
          </p:cNvPr>
          <p:cNvSpPr txBox="1"/>
          <p:nvPr/>
        </p:nvSpPr>
        <p:spPr>
          <a:xfrm>
            <a:off x="98474" y="4951828"/>
            <a:ext cx="2096084" cy="954107"/>
          </a:xfrm>
          <a:prstGeom prst="rect">
            <a:avLst/>
          </a:prstGeom>
          <a:noFill/>
        </p:spPr>
        <p:txBody>
          <a:bodyPr wrap="square" rtlCol="0">
            <a:spAutoFit/>
          </a:bodyPr>
          <a:lstStyle/>
          <a:p>
            <a:r>
              <a:rPr lang="en-US" sz="2800" b="1" dirty="0">
                <a:solidFill>
                  <a:srgbClr val="FF3300"/>
                </a:solidFill>
              </a:rPr>
              <a:t>Report &amp; presentation </a:t>
            </a:r>
          </a:p>
        </p:txBody>
      </p:sp>
    </p:spTree>
    <p:extLst>
      <p:ext uri="{BB962C8B-B14F-4D97-AF65-F5344CB8AC3E}">
        <p14:creationId xmlns:p14="http://schemas.microsoft.com/office/powerpoint/2010/main" val="3449465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A67720-001E-15FB-9BFB-83F1FF677E64}"/>
              </a:ext>
            </a:extLst>
          </p:cNvPr>
          <p:cNvPicPr>
            <a:picLocks noChangeAspect="1"/>
          </p:cNvPicPr>
          <p:nvPr/>
        </p:nvPicPr>
        <p:blipFill>
          <a:blip r:embed="rId2"/>
          <a:stretch>
            <a:fillRect/>
          </a:stretch>
        </p:blipFill>
        <p:spPr>
          <a:xfrm>
            <a:off x="190602" y="114301"/>
            <a:ext cx="7912140" cy="4696850"/>
          </a:xfrm>
          <a:prstGeom prst="rect">
            <a:avLst/>
          </a:prstGeom>
        </p:spPr>
      </p:pic>
      <p:pic>
        <p:nvPicPr>
          <p:cNvPr id="3" name="Picture 2">
            <a:extLst>
              <a:ext uri="{FF2B5EF4-FFF2-40B4-BE49-F238E27FC236}">
                <a16:creationId xmlns:a16="http://schemas.microsoft.com/office/drawing/2014/main" id="{1C332481-915E-4D5F-2159-99E5EDF7CF76}"/>
              </a:ext>
            </a:extLst>
          </p:cNvPr>
          <p:cNvPicPr>
            <a:picLocks noChangeAspect="1"/>
          </p:cNvPicPr>
          <p:nvPr/>
        </p:nvPicPr>
        <p:blipFill>
          <a:blip r:embed="rId3"/>
          <a:stretch>
            <a:fillRect/>
          </a:stretch>
        </p:blipFill>
        <p:spPr>
          <a:xfrm>
            <a:off x="8287323" y="114301"/>
            <a:ext cx="1826320" cy="4696850"/>
          </a:xfrm>
          <a:prstGeom prst="rect">
            <a:avLst/>
          </a:prstGeom>
        </p:spPr>
      </p:pic>
      <p:sp>
        <p:nvSpPr>
          <p:cNvPr id="2" name="TextBox 1">
            <a:extLst>
              <a:ext uri="{FF2B5EF4-FFF2-40B4-BE49-F238E27FC236}">
                <a16:creationId xmlns:a16="http://schemas.microsoft.com/office/drawing/2014/main" id="{3F21CE8F-6043-A69F-19E3-853906747CAA}"/>
              </a:ext>
            </a:extLst>
          </p:cNvPr>
          <p:cNvSpPr txBox="1"/>
          <p:nvPr/>
        </p:nvSpPr>
        <p:spPr>
          <a:xfrm>
            <a:off x="4533023" y="5036234"/>
            <a:ext cx="7213499" cy="1815882"/>
          </a:xfrm>
          <a:prstGeom prst="rect">
            <a:avLst/>
          </a:prstGeom>
          <a:noFill/>
        </p:spPr>
        <p:txBody>
          <a:bodyPr wrap="square" rtlCol="0">
            <a:spAutoFit/>
          </a:bodyPr>
          <a:lstStyle/>
          <a:p>
            <a:r>
              <a:rPr lang="en-US" sz="2800" b="1" dirty="0"/>
              <a:t>The power bi time series shows over all temperature trend over month .it revealed a gradual warming trend with distinct seasonals. The used to </a:t>
            </a:r>
            <a:r>
              <a:rPr lang="en-US" sz="2800" b="1" dirty="0" err="1"/>
              <a:t>futher</a:t>
            </a:r>
            <a:r>
              <a:rPr lang="en-US" sz="2800" b="1" dirty="0"/>
              <a:t> urban planning.</a:t>
            </a:r>
          </a:p>
        </p:txBody>
      </p:sp>
    </p:spTree>
    <p:extLst>
      <p:ext uri="{BB962C8B-B14F-4D97-AF65-F5344CB8AC3E}">
        <p14:creationId xmlns:p14="http://schemas.microsoft.com/office/powerpoint/2010/main" val="745381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3072DD-6CAC-EA9D-7CFA-3C52D3810072}"/>
              </a:ext>
            </a:extLst>
          </p:cNvPr>
          <p:cNvPicPr>
            <a:picLocks noChangeAspect="1"/>
          </p:cNvPicPr>
          <p:nvPr/>
        </p:nvPicPr>
        <p:blipFill>
          <a:blip r:embed="rId2"/>
          <a:stretch>
            <a:fillRect/>
          </a:stretch>
        </p:blipFill>
        <p:spPr>
          <a:xfrm>
            <a:off x="126999" y="152400"/>
            <a:ext cx="8796667" cy="4982308"/>
          </a:xfrm>
          <a:prstGeom prst="rect">
            <a:avLst/>
          </a:prstGeom>
        </p:spPr>
      </p:pic>
      <p:pic>
        <p:nvPicPr>
          <p:cNvPr id="3" name="Picture 2">
            <a:extLst>
              <a:ext uri="{FF2B5EF4-FFF2-40B4-BE49-F238E27FC236}">
                <a16:creationId xmlns:a16="http://schemas.microsoft.com/office/drawing/2014/main" id="{9592483A-E67D-C6E2-C4FD-FF9F0BC64251}"/>
              </a:ext>
            </a:extLst>
          </p:cNvPr>
          <p:cNvPicPr>
            <a:picLocks noChangeAspect="1"/>
          </p:cNvPicPr>
          <p:nvPr/>
        </p:nvPicPr>
        <p:blipFill>
          <a:blip r:embed="rId3"/>
          <a:stretch>
            <a:fillRect/>
          </a:stretch>
        </p:blipFill>
        <p:spPr>
          <a:xfrm>
            <a:off x="9078944" y="152400"/>
            <a:ext cx="1809450" cy="4982308"/>
          </a:xfrm>
          <a:prstGeom prst="rect">
            <a:avLst/>
          </a:prstGeom>
        </p:spPr>
      </p:pic>
      <p:sp>
        <p:nvSpPr>
          <p:cNvPr id="2" name="TextBox 1">
            <a:extLst>
              <a:ext uri="{FF2B5EF4-FFF2-40B4-BE49-F238E27FC236}">
                <a16:creationId xmlns:a16="http://schemas.microsoft.com/office/drawing/2014/main" id="{C42EAF52-F173-DCB7-E40D-E5F99F5C65FF}"/>
              </a:ext>
            </a:extLst>
          </p:cNvPr>
          <p:cNvSpPr txBox="1"/>
          <p:nvPr/>
        </p:nvSpPr>
        <p:spPr>
          <a:xfrm>
            <a:off x="8932984" y="5247248"/>
            <a:ext cx="2672861" cy="1938992"/>
          </a:xfrm>
          <a:prstGeom prst="rect">
            <a:avLst/>
          </a:prstGeom>
          <a:noFill/>
        </p:spPr>
        <p:txBody>
          <a:bodyPr wrap="square" rtlCol="0">
            <a:spAutoFit/>
          </a:bodyPr>
          <a:lstStyle/>
          <a:p>
            <a:r>
              <a:rPr lang="en-US" sz="2400" b="1" dirty="0"/>
              <a:t>The power bi time series shows over all temperature trends over the data. </a:t>
            </a:r>
          </a:p>
        </p:txBody>
      </p:sp>
    </p:spTree>
    <p:extLst>
      <p:ext uri="{BB962C8B-B14F-4D97-AF65-F5344CB8AC3E}">
        <p14:creationId xmlns:p14="http://schemas.microsoft.com/office/powerpoint/2010/main" val="1356137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46C47E-B117-F5CD-5CC5-87FB2E7CFB96}"/>
              </a:ext>
            </a:extLst>
          </p:cNvPr>
          <p:cNvPicPr>
            <a:picLocks noChangeAspect="1"/>
          </p:cNvPicPr>
          <p:nvPr/>
        </p:nvPicPr>
        <p:blipFill>
          <a:blip r:embed="rId2"/>
          <a:stretch>
            <a:fillRect/>
          </a:stretch>
        </p:blipFill>
        <p:spPr>
          <a:xfrm>
            <a:off x="0" y="0"/>
            <a:ext cx="11879262" cy="7199313"/>
          </a:xfrm>
          <a:prstGeom prst="rect">
            <a:avLst/>
          </a:prstGeom>
        </p:spPr>
      </p:pic>
    </p:spTree>
    <p:extLst>
      <p:ext uri="{BB962C8B-B14F-4D97-AF65-F5344CB8AC3E}">
        <p14:creationId xmlns:p14="http://schemas.microsoft.com/office/powerpoint/2010/main" val="1751789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5A4EF1-6F62-6062-6D3F-96F363113AC1}"/>
              </a:ext>
            </a:extLst>
          </p:cNvPr>
          <p:cNvPicPr>
            <a:picLocks noChangeAspect="1"/>
          </p:cNvPicPr>
          <p:nvPr/>
        </p:nvPicPr>
        <p:blipFill>
          <a:blip r:embed="rId2"/>
          <a:stretch>
            <a:fillRect/>
          </a:stretch>
        </p:blipFill>
        <p:spPr>
          <a:xfrm>
            <a:off x="140677" y="129736"/>
            <a:ext cx="9118600" cy="4442264"/>
          </a:xfrm>
          <a:prstGeom prst="rect">
            <a:avLst/>
          </a:prstGeom>
        </p:spPr>
      </p:pic>
      <p:sp>
        <p:nvSpPr>
          <p:cNvPr id="2" name="TextBox 1">
            <a:extLst>
              <a:ext uri="{FF2B5EF4-FFF2-40B4-BE49-F238E27FC236}">
                <a16:creationId xmlns:a16="http://schemas.microsoft.com/office/drawing/2014/main" id="{4A13642B-8D55-6D12-8B22-FA34591B60D6}"/>
              </a:ext>
            </a:extLst>
          </p:cNvPr>
          <p:cNvSpPr txBox="1"/>
          <p:nvPr/>
        </p:nvSpPr>
        <p:spPr>
          <a:xfrm>
            <a:off x="6867769" y="4783015"/>
            <a:ext cx="4783015" cy="2308324"/>
          </a:xfrm>
          <a:prstGeom prst="rect">
            <a:avLst/>
          </a:prstGeom>
          <a:noFill/>
        </p:spPr>
        <p:txBody>
          <a:bodyPr wrap="square" rtlCol="0">
            <a:spAutoFit/>
          </a:bodyPr>
          <a:lstStyle/>
          <a:p>
            <a:r>
              <a:rPr lang="en-US" sz="1800" b="1" i="0" dirty="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Plus Jakarta Sans"/>
              </a:rPr>
              <a:t> </a:t>
            </a:r>
            <a:r>
              <a:rPr lang="en-US" sz="2400" dirty="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Plus Jakarta Sans"/>
              </a:rPr>
              <a:t>In power bi heat map shows the h</a:t>
            </a:r>
            <a:r>
              <a:rPr lang="en-US" sz="2400" i="0" dirty="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Plus Jakarta Sans"/>
              </a:rPr>
              <a:t>ere you can see the busiest hours of specific weather conditions to analyze the weather conditions like rainy hours, thunderstorm hours, clear sky.</a:t>
            </a:r>
          </a:p>
        </p:txBody>
      </p:sp>
    </p:spTree>
    <p:extLst>
      <p:ext uri="{BB962C8B-B14F-4D97-AF65-F5344CB8AC3E}">
        <p14:creationId xmlns:p14="http://schemas.microsoft.com/office/powerpoint/2010/main" val="3112144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33E19E-4441-2C02-0C40-4CCD0576DDA1}"/>
              </a:ext>
            </a:extLst>
          </p:cNvPr>
          <p:cNvPicPr>
            <a:picLocks noChangeAspect="1"/>
          </p:cNvPicPr>
          <p:nvPr/>
        </p:nvPicPr>
        <p:blipFill>
          <a:blip r:embed="rId2"/>
          <a:stretch>
            <a:fillRect/>
          </a:stretch>
        </p:blipFill>
        <p:spPr>
          <a:xfrm>
            <a:off x="323557" y="126609"/>
            <a:ext cx="8131126" cy="4332849"/>
          </a:xfrm>
          <a:prstGeom prst="rect">
            <a:avLst/>
          </a:prstGeom>
        </p:spPr>
      </p:pic>
      <p:sp>
        <p:nvSpPr>
          <p:cNvPr id="2" name="TextBox 1">
            <a:extLst>
              <a:ext uri="{FF2B5EF4-FFF2-40B4-BE49-F238E27FC236}">
                <a16:creationId xmlns:a16="http://schemas.microsoft.com/office/drawing/2014/main" id="{38CB2339-357A-1F40-C43E-BF7564530255}"/>
              </a:ext>
            </a:extLst>
          </p:cNvPr>
          <p:cNvSpPr txBox="1"/>
          <p:nvPr/>
        </p:nvSpPr>
        <p:spPr>
          <a:xfrm>
            <a:off x="6231989" y="4783015"/>
            <a:ext cx="5416062" cy="2585323"/>
          </a:xfrm>
          <a:prstGeom prst="rect">
            <a:avLst/>
          </a:prstGeom>
          <a:noFill/>
        </p:spPr>
        <p:txBody>
          <a:bodyPr wrap="square" rtlCol="0">
            <a:spAutoFit/>
          </a:bodyPr>
          <a:lstStyle/>
          <a:p>
            <a:r>
              <a:rPr lang="en-IN" sz="2400" b="1" i="0" dirty="0">
                <a:ln w="6600">
                  <a:solidFill>
                    <a:schemeClr val="accent2"/>
                  </a:solidFill>
                  <a:prstDash val="solid"/>
                </a:ln>
                <a:solidFill>
                  <a:schemeClr val="bg2">
                    <a:lumMod val="10000"/>
                  </a:schemeClr>
                </a:solidFill>
                <a:effectLst>
                  <a:outerShdw dist="38100" dir="2700000" algn="tl" rotWithShape="0">
                    <a:schemeClr val="accent2"/>
                  </a:outerShdw>
                </a:effectLst>
                <a:latin typeface="Plus Jakarta Sans"/>
              </a:rPr>
              <a:t>The Power BI radial chart showcased daily wind speed fluctuations, with lower speeds in the early morning and peaks in the late afternoon, linked to daytime heating. Vital for energy, agriculture, and urban planning.</a:t>
            </a:r>
          </a:p>
          <a:p>
            <a:endParaRPr lang="en-US" dirty="0"/>
          </a:p>
        </p:txBody>
      </p:sp>
    </p:spTree>
    <p:extLst>
      <p:ext uri="{BB962C8B-B14F-4D97-AF65-F5344CB8AC3E}">
        <p14:creationId xmlns:p14="http://schemas.microsoft.com/office/powerpoint/2010/main" val="2610577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1D48E0-455C-243D-4211-A0D71F87AF16}"/>
              </a:ext>
            </a:extLst>
          </p:cNvPr>
          <p:cNvPicPr>
            <a:picLocks noChangeAspect="1"/>
          </p:cNvPicPr>
          <p:nvPr/>
        </p:nvPicPr>
        <p:blipFill>
          <a:blip r:embed="rId2"/>
          <a:stretch>
            <a:fillRect/>
          </a:stretch>
        </p:blipFill>
        <p:spPr>
          <a:xfrm>
            <a:off x="126610" y="107057"/>
            <a:ext cx="8032652" cy="4211725"/>
          </a:xfrm>
          <a:prstGeom prst="rect">
            <a:avLst/>
          </a:prstGeom>
        </p:spPr>
      </p:pic>
      <p:sp>
        <p:nvSpPr>
          <p:cNvPr id="2" name="TextBox 1">
            <a:extLst>
              <a:ext uri="{FF2B5EF4-FFF2-40B4-BE49-F238E27FC236}">
                <a16:creationId xmlns:a16="http://schemas.microsoft.com/office/drawing/2014/main" id="{DC091426-0876-E4A2-3869-7D46424712D4}"/>
              </a:ext>
            </a:extLst>
          </p:cNvPr>
          <p:cNvSpPr txBox="1"/>
          <p:nvPr/>
        </p:nvSpPr>
        <p:spPr>
          <a:xfrm>
            <a:off x="6808764" y="4515730"/>
            <a:ext cx="4586068" cy="2585323"/>
          </a:xfrm>
          <a:prstGeom prst="rect">
            <a:avLst/>
          </a:prstGeom>
          <a:noFill/>
        </p:spPr>
        <p:txBody>
          <a:bodyPr wrap="square" rtlCol="0">
            <a:spAutoFit/>
          </a:bodyPr>
          <a:lstStyle/>
          <a:p>
            <a:endParaRPr lang="en-US" sz="1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Plus Jakarta Sans"/>
            </a:endParaRPr>
          </a:p>
          <a:p>
            <a:r>
              <a:rPr lang="en-US" sz="2400" b="1" dirty="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Plus Jakarta Sans"/>
              </a:rPr>
              <a:t>The Power BI Bar Chart shows the top 3 Countries with the highest number of cities due to shortage of data by countries, here you can see United states has the highest number of cities</a:t>
            </a:r>
            <a:endParaRPr lang="en-US" sz="2400" b="1" i="0" dirty="0">
              <a:ln w="6600">
                <a:solidFill>
                  <a:schemeClr val="accent2"/>
                </a:solidFill>
                <a:prstDash val="solid"/>
              </a:ln>
              <a:solidFill>
                <a:schemeClr val="tx1">
                  <a:lumMod val="95000"/>
                  <a:lumOff val="5000"/>
                </a:schemeClr>
              </a:solidFill>
              <a:effectLst>
                <a:outerShdw dist="38100" dir="2700000" algn="tl" rotWithShape="0">
                  <a:schemeClr val="accent2"/>
                </a:outerShdw>
              </a:effectLst>
              <a:latin typeface="Plus Jakarta Sans"/>
            </a:endParaRPr>
          </a:p>
        </p:txBody>
      </p:sp>
    </p:spTree>
    <p:extLst>
      <p:ext uri="{BB962C8B-B14F-4D97-AF65-F5344CB8AC3E}">
        <p14:creationId xmlns:p14="http://schemas.microsoft.com/office/powerpoint/2010/main" val="3294668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EB583-5412-9496-0C33-259C497DB20F}"/>
              </a:ext>
            </a:extLst>
          </p:cNvPr>
          <p:cNvSpPr txBox="1"/>
          <p:nvPr/>
        </p:nvSpPr>
        <p:spPr>
          <a:xfrm>
            <a:off x="309490" y="2025748"/>
            <a:ext cx="10719582" cy="3046988"/>
          </a:xfrm>
          <a:prstGeom prst="rect">
            <a:avLst/>
          </a:prstGeom>
          <a:noFill/>
        </p:spPr>
        <p:txBody>
          <a:bodyPr wrap="square" rtlCol="0">
            <a:spAutoFit/>
          </a:bodyPr>
          <a:lstStyle/>
          <a:p>
            <a:r>
              <a:rPr lang="en-US" sz="9600" b="1" dirty="0">
                <a:solidFill>
                  <a:srgbClr val="FF3300"/>
                </a:solidFill>
              </a:rPr>
              <a:t>Power Bi and   Questions &amp; Charts </a:t>
            </a:r>
          </a:p>
        </p:txBody>
      </p:sp>
    </p:spTree>
    <p:extLst>
      <p:ext uri="{BB962C8B-B14F-4D97-AF65-F5344CB8AC3E}">
        <p14:creationId xmlns:p14="http://schemas.microsoft.com/office/powerpoint/2010/main" val="4146773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C53870-AC12-9469-CFB8-F2DF7FC47C06}"/>
              </a:ext>
            </a:extLst>
          </p:cNvPr>
          <p:cNvPicPr>
            <a:picLocks noChangeAspect="1"/>
          </p:cNvPicPr>
          <p:nvPr/>
        </p:nvPicPr>
        <p:blipFill>
          <a:blip r:embed="rId2"/>
          <a:stretch>
            <a:fillRect/>
          </a:stretch>
        </p:blipFill>
        <p:spPr>
          <a:xfrm>
            <a:off x="330200" y="1371600"/>
            <a:ext cx="8610600" cy="5461000"/>
          </a:xfrm>
          <a:prstGeom prst="rect">
            <a:avLst/>
          </a:prstGeom>
        </p:spPr>
      </p:pic>
      <p:sp>
        <p:nvSpPr>
          <p:cNvPr id="7" name="TextBox 6">
            <a:extLst>
              <a:ext uri="{FF2B5EF4-FFF2-40B4-BE49-F238E27FC236}">
                <a16:creationId xmlns:a16="http://schemas.microsoft.com/office/drawing/2014/main" id="{0CAD0426-605B-D20B-3D86-DDA4B9C9AD49}"/>
              </a:ext>
            </a:extLst>
          </p:cNvPr>
          <p:cNvSpPr txBox="1"/>
          <p:nvPr/>
        </p:nvSpPr>
        <p:spPr>
          <a:xfrm>
            <a:off x="114300" y="139700"/>
            <a:ext cx="11658600" cy="954107"/>
          </a:xfrm>
          <a:prstGeom prst="rect">
            <a:avLst/>
          </a:prstGeom>
          <a:noFill/>
        </p:spPr>
        <p:txBody>
          <a:bodyPr wrap="square">
            <a:spAutoFit/>
          </a:bodyPr>
          <a:lstStyle/>
          <a:p>
            <a:r>
              <a:rPr lang="en-US" sz="2800" b="1" dirty="0">
                <a:solidFill>
                  <a:srgbClr val="FF0000"/>
                </a:solidFill>
              </a:rPr>
              <a:t>1.Can you create a geographical map in Power BI showing the distribution of cities in the dataset based on their latitude and longitude?</a:t>
            </a:r>
          </a:p>
        </p:txBody>
      </p:sp>
    </p:spTree>
    <p:extLst>
      <p:ext uri="{BB962C8B-B14F-4D97-AF65-F5344CB8AC3E}">
        <p14:creationId xmlns:p14="http://schemas.microsoft.com/office/powerpoint/2010/main" val="4089580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6B06B5-0457-2924-5DDA-AA812360893A}"/>
              </a:ext>
            </a:extLst>
          </p:cNvPr>
          <p:cNvPicPr>
            <a:picLocks noChangeAspect="1"/>
          </p:cNvPicPr>
          <p:nvPr/>
        </p:nvPicPr>
        <p:blipFill>
          <a:blip r:embed="rId2"/>
          <a:stretch>
            <a:fillRect/>
          </a:stretch>
        </p:blipFill>
        <p:spPr>
          <a:xfrm>
            <a:off x="215900" y="1282700"/>
            <a:ext cx="8255000" cy="5346700"/>
          </a:xfrm>
          <a:prstGeom prst="rect">
            <a:avLst/>
          </a:prstGeom>
        </p:spPr>
      </p:pic>
      <p:sp>
        <p:nvSpPr>
          <p:cNvPr id="7" name="TextBox 6">
            <a:extLst>
              <a:ext uri="{FF2B5EF4-FFF2-40B4-BE49-F238E27FC236}">
                <a16:creationId xmlns:a16="http://schemas.microsoft.com/office/drawing/2014/main" id="{F382146F-1DE8-002C-BFD5-3883B78409AD}"/>
              </a:ext>
            </a:extLst>
          </p:cNvPr>
          <p:cNvSpPr txBox="1"/>
          <p:nvPr/>
        </p:nvSpPr>
        <p:spPr>
          <a:xfrm>
            <a:off x="88900" y="1"/>
            <a:ext cx="11607800" cy="954107"/>
          </a:xfrm>
          <a:prstGeom prst="rect">
            <a:avLst/>
          </a:prstGeom>
          <a:noFill/>
        </p:spPr>
        <p:txBody>
          <a:bodyPr wrap="square">
            <a:spAutoFit/>
          </a:bodyPr>
          <a:lstStyle/>
          <a:p>
            <a:r>
              <a:rPr lang="en-US" sz="2800" b="1" dirty="0">
                <a:solidFill>
                  <a:srgbClr val="FF0000"/>
                </a:solidFill>
              </a:rPr>
              <a:t>2.In Power BI, can you create a bar chart representing the top 10 countries with the highest number of cities in the dataset?</a:t>
            </a:r>
          </a:p>
        </p:txBody>
      </p:sp>
    </p:spTree>
    <p:extLst>
      <p:ext uri="{BB962C8B-B14F-4D97-AF65-F5344CB8AC3E}">
        <p14:creationId xmlns:p14="http://schemas.microsoft.com/office/powerpoint/2010/main" val="673414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1CA3DC-94FB-E402-B342-30D03BF8AA2D}"/>
              </a:ext>
            </a:extLst>
          </p:cNvPr>
          <p:cNvPicPr>
            <a:picLocks noChangeAspect="1"/>
          </p:cNvPicPr>
          <p:nvPr/>
        </p:nvPicPr>
        <p:blipFill>
          <a:blip r:embed="rId2"/>
          <a:stretch>
            <a:fillRect/>
          </a:stretch>
        </p:blipFill>
        <p:spPr>
          <a:xfrm>
            <a:off x="241300" y="1397000"/>
            <a:ext cx="8483600" cy="5524499"/>
          </a:xfrm>
          <a:prstGeom prst="rect">
            <a:avLst/>
          </a:prstGeom>
        </p:spPr>
      </p:pic>
      <p:sp>
        <p:nvSpPr>
          <p:cNvPr id="7" name="TextBox 6">
            <a:extLst>
              <a:ext uri="{FF2B5EF4-FFF2-40B4-BE49-F238E27FC236}">
                <a16:creationId xmlns:a16="http://schemas.microsoft.com/office/drawing/2014/main" id="{FB8DBF5E-9DB1-A01B-E175-28CCBDB7DA2C}"/>
              </a:ext>
            </a:extLst>
          </p:cNvPr>
          <p:cNvSpPr txBox="1"/>
          <p:nvPr/>
        </p:nvSpPr>
        <p:spPr>
          <a:xfrm>
            <a:off x="101600" y="152400"/>
            <a:ext cx="11633200" cy="954107"/>
          </a:xfrm>
          <a:prstGeom prst="rect">
            <a:avLst/>
          </a:prstGeom>
          <a:noFill/>
        </p:spPr>
        <p:txBody>
          <a:bodyPr wrap="square">
            <a:spAutoFit/>
          </a:bodyPr>
          <a:lstStyle/>
          <a:p>
            <a:r>
              <a:rPr lang="en-US" sz="2800" dirty="0">
                <a:solidFill>
                  <a:srgbClr val="FF0000"/>
                </a:solidFill>
              </a:rPr>
              <a:t>3.How does the distribution of cities in terms of latitude vary across different continents? Create a scatter plot in Power BI to illustrate this.?</a:t>
            </a:r>
          </a:p>
        </p:txBody>
      </p:sp>
    </p:spTree>
    <p:extLst>
      <p:ext uri="{BB962C8B-B14F-4D97-AF65-F5344CB8AC3E}">
        <p14:creationId xmlns:p14="http://schemas.microsoft.com/office/powerpoint/2010/main" val="91689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A9E939-B5B4-4701-6654-BEC06C56868A}"/>
              </a:ext>
            </a:extLst>
          </p:cNvPr>
          <p:cNvSpPr txBox="1"/>
          <p:nvPr/>
        </p:nvSpPr>
        <p:spPr>
          <a:xfrm>
            <a:off x="1575583" y="1941342"/>
            <a:ext cx="9172134" cy="3139321"/>
          </a:xfrm>
          <a:prstGeom prst="rect">
            <a:avLst/>
          </a:prstGeom>
          <a:noFill/>
        </p:spPr>
        <p:txBody>
          <a:bodyPr wrap="square" rtlCol="0">
            <a:spAutoFit/>
          </a:bodyPr>
          <a:lstStyle/>
          <a:p>
            <a:r>
              <a:rPr lang="en-US" dirty="0"/>
              <a:t>                   </a:t>
            </a:r>
            <a:r>
              <a:rPr lang="en-US" sz="6600" dirty="0"/>
              <a:t>             </a:t>
            </a:r>
            <a:r>
              <a:rPr lang="en-US" sz="6600" b="1" dirty="0">
                <a:solidFill>
                  <a:srgbClr val="FF3300"/>
                </a:solidFill>
              </a:rPr>
              <a:t>EDA </a:t>
            </a:r>
          </a:p>
          <a:p>
            <a:r>
              <a:rPr lang="en-US" sz="6600" b="1" dirty="0">
                <a:solidFill>
                  <a:srgbClr val="FF3300"/>
                </a:solidFill>
              </a:rPr>
              <a:t>                    &amp;  </a:t>
            </a:r>
          </a:p>
          <a:p>
            <a:r>
              <a:rPr lang="en-US" sz="6600" b="1" dirty="0">
                <a:solidFill>
                  <a:srgbClr val="FF3300"/>
                </a:solidFill>
              </a:rPr>
              <a:t>Questions  and  Solution</a:t>
            </a:r>
          </a:p>
        </p:txBody>
      </p:sp>
    </p:spTree>
    <p:extLst>
      <p:ext uri="{BB962C8B-B14F-4D97-AF65-F5344CB8AC3E}">
        <p14:creationId xmlns:p14="http://schemas.microsoft.com/office/powerpoint/2010/main" val="39882252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AEE33-5989-0D0D-9FFD-BD53DCBB88E7}"/>
              </a:ext>
            </a:extLst>
          </p:cNvPr>
          <p:cNvPicPr>
            <a:picLocks noChangeAspect="1"/>
          </p:cNvPicPr>
          <p:nvPr/>
        </p:nvPicPr>
        <p:blipFill>
          <a:blip r:embed="rId2"/>
          <a:stretch>
            <a:fillRect/>
          </a:stretch>
        </p:blipFill>
        <p:spPr>
          <a:xfrm>
            <a:off x="241300" y="1333500"/>
            <a:ext cx="8254999" cy="5499099"/>
          </a:xfrm>
          <a:prstGeom prst="rect">
            <a:avLst/>
          </a:prstGeom>
        </p:spPr>
      </p:pic>
      <p:sp>
        <p:nvSpPr>
          <p:cNvPr id="7" name="TextBox 6">
            <a:extLst>
              <a:ext uri="{FF2B5EF4-FFF2-40B4-BE49-F238E27FC236}">
                <a16:creationId xmlns:a16="http://schemas.microsoft.com/office/drawing/2014/main" id="{5B78C279-E26D-FCEC-4FF0-C22CFFB6B9EF}"/>
              </a:ext>
            </a:extLst>
          </p:cNvPr>
          <p:cNvSpPr txBox="1"/>
          <p:nvPr/>
        </p:nvSpPr>
        <p:spPr>
          <a:xfrm>
            <a:off x="101600" y="127000"/>
            <a:ext cx="11633200" cy="954107"/>
          </a:xfrm>
          <a:prstGeom prst="rect">
            <a:avLst/>
          </a:prstGeom>
          <a:noFill/>
        </p:spPr>
        <p:txBody>
          <a:bodyPr wrap="square">
            <a:spAutoFit/>
          </a:bodyPr>
          <a:lstStyle/>
          <a:p>
            <a:r>
              <a:rPr lang="en-US" sz="2800" dirty="0">
                <a:solidFill>
                  <a:srgbClr val="FF0000"/>
                </a:solidFill>
              </a:rPr>
              <a:t>4.Create a line chart in Power BI to display the temperature trends over time for a selected city. Highlight extreme temperature events</a:t>
            </a:r>
            <a:r>
              <a:rPr lang="en-US" dirty="0"/>
              <a:t>.</a:t>
            </a:r>
          </a:p>
        </p:txBody>
      </p:sp>
    </p:spTree>
    <p:extLst>
      <p:ext uri="{BB962C8B-B14F-4D97-AF65-F5344CB8AC3E}">
        <p14:creationId xmlns:p14="http://schemas.microsoft.com/office/powerpoint/2010/main" val="1446083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E06AE-D77D-CE4B-6B01-AAA9D30631DE}"/>
              </a:ext>
            </a:extLst>
          </p:cNvPr>
          <p:cNvPicPr>
            <a:picLocks noChangeAspect="1"/>
          </p:cNvPicPr>
          <p:nvPr/>
        </p:nvPicPr>
        <p:blipFill>
          <a:blip r:embed="rId2"/>
          <a:stretch>
            <a:fillRect/>
          </a:stretch>
        </p:blipFill>
        <p:spPr>
          <a:xfrm>
            <a:off x="148432" y="1181100"/>
            <a:ext cx="8716168" cy="5765799"/>
          </a:xfrm>
          <a:prstGeom prst="rect">
            <a:avLst/>
          </a:prstGeom>
        </p:spPr>
      </p:pic>
      <p:sp>
        <p:nvSpPr>
          <p:cNvPr id="7" name="TextBox 6">
            <a:extLst>
              <a:ext uri="{FF2B5EF4-FFF2-40B4-BE49-F238E27FC236}">
                <a16:creationId xmlns:a16="http://schemas.microsoft.com/office/drawing/2014/main" id="{3C1E5045-A840-4634-6A8B-7A36C120E540}"/>
              </a:ext>
            </a:extLst>
          </p:cNvPr>
          <p:cNvSpPr txBox="1"/>
          <p:nvPr/>
        </p:nvSpPr>
        <p:spPr>
          <a:xfrm>
            <a:off x="148431" y="88901"/>
            <a:ext cx="11582400" cy="954107"/>
          </a:xfrm>
          <a:prstGeom prst="rect">
            <a:avLst/>
          </a:prstGeom>
          <a:noFill/>
        </p:spPr>
        <p:txBody>
          <a:bodyPr wrap="square">
            <a:spAutoFit/>
          </a:bodyPr>
          <a:lstStyle/>
          <a:p>
            <a:r>
              <a:rPr lang="en-US" sz="2800" dirty="0">
                <a:solidFill>
                  <a:srgbClr val="FF0000"/>
                </a:solidFill>
              </a:rPr>
              <a:t>5.How does humidity vary across different cities? Generate a heatmap in Power BI to visualize this variation.</a:t>
            </a:r>
          </a:p>
        </p:txBody>
      </p:sp>
    </p:spTree>
    <p:extLst>
      <p:ext uri="{BB962C8B-B14F-4D97-AF65-F5344CB8AC3E}">
        <p14:creationId xmlns:p14="http://schemas.microsoft.com/office/powerpoint/2010/main" val="232370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2DEA62-7E00-D5B3-D294-68C281BB2674}"/>
              </a:ext>
            </a:extLst>
          </p:cNvPr>
          <p:cNvPicPr>
            <a:picLocks noChangeAspect="1"/>
          </p:cNvPicPr>
          <p:nvPr/>
        </p:nvPicPr>
        <p:blipFill>
          <a:blip r:embed="rId2"/>
          <a:stretch>
            <a:fillRect/>
          </a:stretch>
        </p:blipFill>
        <p:spPr>
          <a:xfrm>
            <a:off x="317500" y="1104900"/>
            <a:ext cx="8051800" cy="5880099"/>
          </a:xfrm>
          <a:prstGeom prst="rect">
            <a:avLst/>
          </a:prstGeom>
        </p:spPr>
      </p:pic>
      <p:sp>
        <p:nvSpPr>
          <p:cNvPr id="7" name="TextBox 6">
            <a:extLst>
              <a:ext uri="{FF2B5EF4-FFF2-40B4-BE49-F238E27FC236}">
                <a16:creationId xmlns:a16="http://schemas.microsoft.com/office/drawing/2014/main" id="{78DED41A-0E42-4F2F-6AC9-DA54F7DBBB51}"/>
              </a:ext>
            </a:extLst>
          </p:cNvPr>
          <p:cNvSpPr txBox="1"/>
          <p:nvPr/>
        </p:nvSpPr>
        <p:spPr>
          <a:xfrm>
            <a:off x="103637" y="0"/>
            <a:ext cx="11645900" cy="830997"/>
          </a:xfrm>
          <a:prstGeom prst="rect">
            <a:avLst/>
          </a:prstGeom>
          <a:noFill/>
        </p:spPr>
        <p:txBody>
          <a:bodyPr wrap="square">
            <a:spAutoFit/>
          </a:bodyPr>
          <a:lstStyle/>
          <a:p>
            <a:r>
              <a:rPr lang="en-US" sz="2400" b="1" dirty="0">
                <a:solidFill>
                  <a:srgbClr val="FF0000"/>
                </a:solidFill>
              </a:rPr>
              <a:t>6.How does humidity vary across different cities? Generate a heatmap in Power BI to visualize this variation.</a:t>
            </a:r>
          </a:p>
        </p:txBody>
      </p:sp>
    </p:spTree>
    <p:extLst>
      <p:ext uri="{BB962C8B-B14F-4D97-AF65-F5344CB8AC3E}">
        <p14:creationId xmlns:p14="http://schemas.microsoft.com/office/powerpoint/2010/main" val="106562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90001-062B-BB64-3EE4-6C3D367112B4}"/>
              </a:ext>
            </a:extLst>
          </p:cNvPr>
          <p:cNvPicPr>
            <a:picLocks noChangeAspect="1"/>
          </p:cNvPicPr>
          <p:nvPr/>
        </p:nvPicPr>
        <p:blipFill>
          <a:blip r:embed="rId2"/>
          <a:stretch>
            <a:fillRect/>
          </a:stretch>
        </p:blipFill>
        <p:spPr>
          <a:xfrm>
            <a:off x="168610" y="1333500"/>
            <a:ext cx="8594390" cy="5600700"/>
          </a:xfrm>
          <a:prstGeom prst="rect">
            <a:avLst/>
          </a:prstGeom>
        </p:spPr>
      </p:pic>
      <p:sp>
        <p:nvSpPr>
          <p:cNvPr id="7" name="TextBox 6">
            <a:extLst>
              <a:ext uri="{FF2B5EF4-FFF2-40B4-BE49-F238E27FC236}">
                <a16:creationId xmlns:a16="http://schemas.microsoft.com/office/drawing/2014/main" id="{ED35CF78-2F8A-99CB-F4F4-BB93F7AF37DF}"/>
              </a:ext>
            </a:extLst>
          </p:cNvPr>
          <p:cNvSpPr txBox="1"/>
          <p:nvPr/>
        </p:nvSpPr>
        <p:spPr>
          <a:xfrm>
            <a:off x="168610" y="139701"/>
            <a:ext cx="11531600" cy="954107"/>
          </a:xfrm>
          <a:prstGeom prst="rect">
            <a:avLst/>
          </a:prstGeom>
          <a:noFill/>
        </p:spPr>
        <p:txBody>
          <a:bodyPr wrap="square">
            <a:spAutoFit/>
          </a:bodyPr>
          <a:lstStyle/>
          <a:p>
            <a:r>
              <a:rPr lang="en-US" sz="2800" b="1" dirty="0">
                <a:solidFill>
                  <a:srgbClr val="FF0000"/>
                </a:solidFill>
              </a:rPr>
              <a:t>7.Create a time-series line chart in Power BI to show the overall temperature trends over the entire dataset.</a:t>
            </a:r>
          </a:p>
        </p:txBody>
      </p:sp>
    </p:spTree>
    <p:extLst>
      <p:ext uri="{BB962C8B-B14F-4D97-AF65-F5344CB8AC3E}">
        <p14:creationId xmlns:p14="http://schemas.microsoft.com/office/powerpoint/2010/main" val="3066284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48377F-618D-15D9-F344-8B847FEC0254}"/>
              </a:ext>
            </a:extLst>
          </p:cNvPr>
          <p:cNvPicPr>
            <a:picLocks noChangeAspect="1"/>
          </p:cNvPicPr>
          <p:nvPr/>
        </p:nvPicPr>
        <p:blipFill>
          <a:blip r:embed="rId2"/>
          <a:stretch>
            <a:fillRect/>
          </a:stretch>
        </p:blipFill>
        <p:spPr>
          <a:xfrm>
            <a:off x="139700" y="1181100"/>
            <a:ext cx="8432800" cy="5638800"/>
          </a:xfrm>
          <a:prstGeom prst="rect">
            <a:avLst/>
          </a:prstGeom>
        </p:spPr>
      </p:pic>
      <p:sp>
        <p:nvSpPr>
          <p:cNvPr id="7" name="TextBox 6">
            <a:extLst>
              <a:ext uri="{FF2B5EF4-FFF2-40B4-BE49-F238E27FC236}">
                <a16:creationId xmlns:a16="http://schemas.microsoft.com/office/drawing/2014/main" id="{DAF7EAEF-4108-27C7-9E0B-894C1D057075}"/>
              </a:ext>
            </a:extLst>
          </p:cNvPr>
          <p:cNvSpPr txBox="1"/>
          <p:nvPr/>
        </p:nvSpPr>
        <p:spPr>
          <a:xfrm>
            <a:off x="139700" y="114300"/>
            <a:ext cx="11595100" cy="954107"/>
          </a:xfrm>
          <a:prstGeom prst="rect">
            <a:avLst/>
          </a:prstGeom>
          <a:noFill/>
        </p:spPr>
        <p:txBody>
          <a:bodyPr wrap="square">
            <a:spAutoFit/>
          </a:bodyPr>
          <a:lstStyle/>
          <a:p>
            <a:r>
              <a:rPr lang="en-US" sz="2800" b="1" dirty="0">
                <a:solidFill>
                  <a:srgbClr val="FF0000"/>
                </a:solidFill>
              </a:rPr>
              <a:t>8.Can you create a heatmap in Power BI to visualize the busiest hours for specific weather conditions (e.g., "clear sky," "rainy")?</a:t>
            </a:r>
          </a:p>
        </p:txBody>
      </p:sp>
    </p:spTree>
    <p:extLst>
      <p:ext uri="{BB962C8B-B14F-4D97-AF65-F5344CB8AC3E}">
        <p14:creationId xmlns:p14="http://schemas.microsoft.com/office/powerpoint/2010/main" val="3143882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24EAE9-BD8D-97AA-95A6-42E856586B02}"/>
              </a:ext>
            </a:extLst>
          </p:cNvPr>
          <p:cNvSpPr txBox="1"/>
          <p:nvPr/>
        </p:nvSpPr>
        <p:spPr>
          <a:xfrm>
            <a:off x="173831" y="152401"/>
            <a:ext cx="11531600" cy="954107"/>
          </a:xfrm>
          <a:prstGeom prst="rect">
            <a:avLst/>
          </a:prstGeom>
          <a:noFill/>
        </p:spPr>
        <p:txBody>
          <a:bodyPr wrap="square">
            <a:spAutoFit/>
          </a:bodyPr>
          <a:lstStyle/>
          <a:p>
            <a:r>
              <a:rPr lang="en-US" sz="2800" b="1" dirty="0">
                <a:solidFill>
                  <a:srgbClr val="FF0000"/>
                </a:solidFill>
              </a:rPr>
              <a:t>9.How does the wind speed change over the course of a day? Create a radial chart in Power BI to represent this.</a:t>
            </a:r>
          </a:p>
        </p:txBody>
      </p:sp>
      <p:pic>
        <p:nvPicPr>
          <p:cNvPr id="2" name="Picture 1">
            <a:extLst>
              <a:ext uri="{FF2B5EF4-FFF2-40B4-BE49-F238E27FC236}">
                <a16:creationId xmlns:a16="http://schemas.microsoft.com/office/drawing/2014/main" id="{20D52887-3A27-ADA9-0234-22470B0E689E}"/>
              </a:ext>
            </a:extLst>
          </p:cNvPr>
          <p:cNvPicPr>
            <a:picLocks noChangeAspect="1"/>
          </p:cNvPicPr>
          <p:nvPr/>
        </p:nvPicPr>
        <p:blipFill>
          <a:blip r:embed="rId2"/>
          <a:stretch>
            <a:fillRect/>
          </a:stretch>
        </p:blipFill>
        <p:spPr>
          <a:xfrm>
            <a:off x="289719" y="1364456"/>
            <a:ext cx="8752681" cy="5682456"/>
          </a:xfrm>
          <a:prstGeom prst="rect">
            <a:avLst/>
          </a:prstGeom>
        </p:spPr>
      </p:pic>
    </p:spTree>
    <p:extLst>
      <p:ext uri="{BB962C8B-B14F-4D97-AF65-F5344CB8AC3E}">
        <p14:creationId xmlns:p14="http://schemas.microsoft.com/office/powerpoint/2010/main" val="3250750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3F922ED-646A-5131-88A2-F0B9A16534BA}"/>
              </a:ext>
            </a:extLst>
          </p:cNvPr>
          <p:cNvSpPr txBox="1"/>
          <p:nvPr/>
        </p:nvSpPr>
        <p:spPr>
          <a:xfrm>
            <a:off x="88900" y="88900"/>
            <a:ext cx="11696700" cy="954107"/>
          </a:xfrm>
          <a:prstGeom prst="rect">
            <a:avLst/>
          </a:prstGeom>
          <a:noFill/>
        </p:spPr>
        <p:txBody>
          <a:bodyPr wrap="square">
            <a:spAutoFit/>
          </a:bodyPr>
          <a:lstStyle/>
          <a:p>
            <a:r>
              <a:rPr lang="en-US" sz="2800" b="1" dirty="0">
                <a:solidFill>
                  <a:srgbClr val="FF0000"/>
                </a:solidFill>
              </a:rPr>
              <a:t>10.Create a Power BI chart comparing the temperature variations between two selected cities over a specific timeframe.</a:t>
            </a:r>
          </a:p>
        </p:txBody>
      </p:sp>
      <p:pic>
        <p:nvPicPr>
          <p:cNvPr id="3" name="Picture 2">
            <a:extLst>
              <a:ext uri="{FF2B5EF4-FFF2-40B4-BE49-F238E27FC236}">
                <a16:creationId xmlns:a16="http://schemas.microsoft.com/office/drawing/2014/main" id="{58F6BC5F-094F-652A-8E07-D7DC590F2D99}"/>
              </a:ext>
            </a:extLst>
          </p:cNvPr>
          <p:cNvPicPr>
            <a:picLocks noChangeAspect="1"/>
          </p:cNvPicPr>
          <p:nvPr/>
        </p:nvPicPr>
        <p:blipFill>
          <a:blip r:embed="rId2"/>
          <a:stretch>
            <a:fillRect/>
          </a:stretch>
        </p:blipFill>
        <p:spPr>
          <a:xfrm>
            <a:off x="190500" y="1244601"/>
            <a:ext cx="9639300" cy="5689600"/>
          </a:xfrm>
          <a:prstGeom prst="rect">
            <a:avLst/>
          </a:prstGeom>
        </p:spPr>
      </p:pic>
    </p:spTree>
    <p:extLst>
      <p:ext uri="{BB962C8B-B14F-4D97-AF65-F5344CB8AC3E}">
        <p14:creationId xmlns:p14="http://schemas.microsoft.com/office/powerpoint/2010/main" val="3296670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CBEDAB-342F-0B47-EEB7-C91EE976DCFA}"/>
              </a:ext>
            </a:extLst>
          </p:cNvPr>
          <p:cNvPicPr>
            <a:picLocks noChangeAspect="1"/>
          </p:cNvPicPr>
          <p:nvPr/>
        </p:nvPicPr>
        <p:blipFill>
          <a:blip r:embed="rId2"/>
          <a:stretch>
            <a:fillRect/>
          </a:stretch>
        </p:blipFill>
        <p:spPr>
          <a:xfrm>
            <a:off x="342900" y="1282700"/>
            <a:ext cx="8331200" cy="5524500"/>
          </a:xfrm>
          <a:prstGeom prst="rect">
            <a:avLst/>
          </a:prstGeom>
        </p:spPr>
      </p:pic>
      <p:sp>
        <p:nvSpPr>
          <p:cNvPr id="7" name="TextBox 6">
            <a:extLst>
              <a:ext uri="{FF2B5EF4-FFF2-40B4-BE49-F238E27FC236}">
                <a16:creationId xmlns:a16="http://schemas.microsoft.com/office/drawing/2014/main" id="{75DA5D28-39D4-1B9D-AAA3-27DE8BBEEC5B}"/>
              </a:ext>
            </a:extLst>
          </p:cNvPr>
          <p:cNvSpPr txBox="1"/>
          <p:nvPr/>
        </p:nvSpPr>
        <p:spPr>
          <a:xfrm>
            <a:off x="165100" y="139701"/>
            <a:ext cx="11506200" cy="954107"/>
          </a:xfrm>
          <a:prstGeom prst="rect">
            <a:avLst/>
          </a:prstGeom>
          <a:noFill/>
        </p:spPr>
        <p:txBody>
          <a:bodyPr wrap="square">
            <a:spAutoFit/>
          </a:bodyPr>
          <a:lstStyle/>
          <a:p>
            <a:r>
              <a:rPr lang="en-US" sz="2800" b="1" dirty="0">
                <a:solidFill>
                  <a:srgbClr val="FF0000"/>
                </a:solidFill>
              </a:rPr>
              <a:t>11.Can you build a heatmap in Power BI to show the temperature ranges for cities across different countries?</a:t>
            </a:r>
          </a:p>
        </p:txBody>
      </p:sp>
    </p:spTree>
    <p:extLst>
      <p:ext uri="{BB962C8B-B14F-4D97-AF65-F5344CB8AC3E}">
        <p14:creationId xmlns:p14="http://schemas.microsoft.com/office/powerpoint/2010/main" val="3247952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36A31D-8901-7D42-D94B-265123D020E8}"/>
              </a:ext>
            </a:extLst>
          </p:cNvPr>
          <p:cNvPicPr>
            <a:picLocks noChangeAspect="1"/>
          </p:cNvPicPr>
          <p:nvPr/>
        </p:nvPicPr>
        <p:blipFill>
          <a:blip r:embed="rId2"/>
          <a:stretch>
            <a:fillRect/>
          </a:stretch>
        </p:blipFill>
        <p:spPr>
          <a:xfrm>
            <a:off x="215900" y="1371600"/>
            <a:ext cx="8318500" cy="5511800"/>
          </a:xfrm>
          <a:prstGeom prst="rect">
            <a:avLst/>
          </a:prstGeom>
        </p:spPr>
      </p:pic>
      <p:sp>
        <p:nvSpPr>
          <p:cNvPr id="7" name="TextBox 6">
            <a:extLst>
              <a:ext uri="{FF2B5EF4-FFF2-40B4-BE49-F238E27FC236}">
                <a16:creationId xmlns:a16="http://schemas.microsoft.com/office/drawing/2014/main" id="{152A6D8E-7F1C-F236-29E6-88E8C804307A}"/>
              </a:ext>
            </a:extLst>
          </p:cNvPr>
          <p:cNvSpPr txBox="1"/>
          <p:nvPr/>
        </p:nvSpPr>
        <p:spPr>
          <a:xfrm>
            <a:off x="215900" y="203201"/>
            <a:ext cx="11518900" cy="954107"/>
          </a:xfrm>
          <a:prstGeom prst="rect">
            <a:avLst/>
          </a:prstGeom>
          <a:noFill/>
        </p:spPr>
        <p:txBody>
          <a:bodyPr wrap="square">
            <a:spAutoFit/>
          </a:bodyPr>
          <a:lstStyle/>
          <a:p>
            <a:r>
              <a:rPr lang="en-US" sz="2800" b="1" dirty="0">
                <a:solidFill>
                  <a:srgbClr val="FF0000"/>
                </a:solidFill>
              </a:rPr>
              <a:t>12.Create a bar chart in Power BI to highlight cities with the highest and lowest average temperatures in the dataset.</a:t>
            </a:r>
          </a:p>
        </p:txBody>
      </p:sp>
    </p:spTree>
    <p:extLst>
      <p:ext uri="{BB962C8B-B14F-4D97-AF65-F5344CB8AC3E}">
        <p14:creationId xmlns:p14="http://schemas.microsoft.com/office/powerpoint/2010/main" val="1069723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60A796-D62A-A383-3727-29B4E859EF53}"/>
              </a:ext>
            </a:extLst>
          </p:cNvPr>
          <p:cNvPicPr>
            <a:picLocks noChangeAspect="1"/>
          </p:cNvPicPr>
          <p:nvPr/>
        </p:nvPicPr>
        <p:blipFill>
          <a:blip r:embed="rId2"/>
          <a:stretch>
            <a:fillRect/>
          </a:stretch>
        </p:blipFill>
        <p:spPr>
          <a:xfrm>
            <a:off x="215900" y="1333500"/>
            <a:ext cx="8280400" cy="5562600"/>
          </a:xfrm>
          <a:prstGeom prst="rect">
            <a:avLst/>
          </a:prstGeom>
        </p:spPr>
      </p:pic>
      <p:sp>
        <p:nvSpPr>
          <p:cNvPr id="7" name="TextBox 6">
            <a:extLst>
              <a:ext uri="{FF2B5EF4-FFF2-40B4-BE49-F238E27FC236}">
                <a16:creationId xmlns:a16="http://schemas.microsoft.com/office/drawing/2014/main" id="{BDC315BB-681C-ECA0-4EC6-06C807A51EFF}"/>
              </a:ext>
            </a:extLst>
          </p:cNvPr>
          <p:cNvSpPr txBox="1"/>
          <p:nvPr/>
        </p:nvSpPr>
        <p:spPr>
          <a:xfrm>
            <a:off x="0" y="101601"/>
            <a:ext cx="11506200" cy="954107"/>
          </a:xfrm>
          <a:prstGeom prst="rect">
            <a:avLst/>
          </a:prstGeom>
          <a:noFill/>
        </p:spPr>
        <p:txBody>
          <a:bodyPr wrap="square">
            <a:spAutoFit/>
          </a:bodyPr>
          <a:lstStyle/>
          <a:p>
            <a:r>
              <a:rPr lang="en-US" sz="2800" b="1" dirty="0">
                <a:solidFill>
                  <a:srgbClr val="FF0000"/>
                </a:solidFill>
              </a:rPr>
              <a:t>13.Create a wind rose chart in Power BI to visualize the prevailing wind directions for a selected city.</a:t>
            </a:r>
          </a:p>
        </p:txBody>
      </p:sp>
    </p:spTree>
    <p:extLst>
      <p:ext uri="{BB962C8B-B14F-4D97-AF65-F5344CB8AC3E}">
        <p14:creationId xmlns:p14="http://schemas.microsoft.com/office/powerpoint/2010/main" val="4265449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2D0127-25A8-EC15-2DBC-E42114D591B5}"/>
              </a:ext>
            </a:extLst>
          </p:cNvPr>
          <p:cNvSpPr txBox="1"/>
          <p:nvPr/>
        </p:nvSpPr>
        <p:spPr>
          <a:xfrm>
            <a:off x="0" y="88900"/>
            <a:ext cx="11747500" cy="954107"/>
          </a:xfrm>
          <a:prstGeom prst="rect">
            <a:avLst/>
          </a:prstGeom>
          <a:noFill/>
        </p:spPr>
        <p:txBody>
          <a:bodyPr wrap="square">
            <a:spAutoFit/>
          </a:bodyPr>
          <a:lstStyle/>
          <a:p>
            <a:pPr defTabSz="281881">
              <a:defRPr/>
            </a:pPr>
            <a:r>
              <a:rPr lang="en-US" sz="2800" b="1" dirty="0">
                <a:solidFill>
                  <a:srgbClr val="FF0000"/>
                </a:solidFill>
              </a:rPr>
              <a:t>1.Are there any countries with cities located at extreme latitudes, and how might this impact their climate?</a:t>
            </a:r>
          </a:p>
        </p:txBody>
      </p:sp>
      <p:sp>
        <p:nvSpPr>
          <p:cNvPr id="8" name="TextBox 7">
            <a:extLst>
              <a:ext uri="{FF2B5EF4-FFF2-40B4-BE49-F238E27FC236}">
                <a16:creationId xmlns:a16="http://schemas.microsoft.com/office/drawing/2014/main" id="{5848D58A-9AC8-BE9E-11AE-8198354B83D8}"/>
              </a:ext>
            </a:extLst>
          </p:cNvPr>
          <p:cNvSpPr txBox="1"/>
          <p:nvPr/>
        </p:nvSpPr>
        <p:spPr>
          <a:xfrm>
            <a:off x="131763" y="1043006"/>
            <a:ext cx="4973637" cy="3170099"/>
          </a:xfrm>
          <a:prstGeom prst="rect">
            <a:avLst/>
          </a:prstGeom>
          <a:solidFill>
            <a:schemeClr val="accent4">
              <a:lumMod val="40000"/>
              <a:lumOff val="60000"/>
            </a:schemeClr>
          </a:solidFill>
        </p:spPr>
        <p:txBody>
          <a:bodyPr wrap="square">
            <a:spAutoFit/>
          </a:bodyPr>
          <a:lstStyle/>
          <a:p>
            <a:pPr algn="l"/>
            <a:r>
              <a:rPr lang="en-US" sz="493" b="1" dirty="0"/>
              <a:t> </a:t>
            </a:r>
            <a:r>
              <a:rPr lang="en-US" sz="2000" b="1" dirty="0"/>
              <a:t>In my detail analysis the countries with located at extreme latitudes in max Canada(</a:t>
            </a:r>
            <a:r>
              <a:rPr lang="en-US" sz="2000" b="1" dirty="0" err="1"/>
              <a:t>Vancouer</a:t>
            </a:r>
            <a:r>
              <a:rPr lang="en-US" sz="2000" b="1" dirty="0"/>
              <a:t>(49.24..) and min extreme latitude in United States(Miami(25.77..).Focus on temperature regions .Impact their climate </a:t>
            </a:r>
            <a:r>
              <a:rPr lang="en-US" sz="2000" b="1" dirty="0">
                <a:solidFill>
                  <a:schemeClr val="dk1"/>
                </a:solidFill>
              </a:rPr>
              <a:t>Extreme latitudes, near the poles, often experience colder climates due to the angle at which sunlight reaches the Earth's surface, leading to longer winters and shorter summers.</a:t>
            </a:r>
            <a:endParaRPr lang="en-US" sz="2000" b="1" dirty="0"/>
          </a:p>
        </p:txBody>
      </p:sp>
      <p:pic>
        <p:nvPicPr>
          <p:cNvPr id="9" name="Picture 8">
            <a:extLst>
              <a:ext uri="{FF2B5EF4-FFF2-40B4-BE49-F238E27FC236}">
                <a16:creationId xmlns:a16="http://schemas.microsoft.com/office/drawing/2014/main" id="{A77C457F-310D-0432-1393-DA848ABD64C8}"/>
              </a:ext>
            </a:extLst>
          </p:cNvPr>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99100" y="850900"/>
            <a:ext cx="6134099" cy="5918200"/>
          </a:xfrm>
          <a:prstGeom prst="rect">
            <a:avLst/>
          </a:prstGeom>
          <a:pattFill prst="pct5">
            <a:fgClr>
              <a:schemeClr val="bg1">
                <a:lumMod val="50000"/>
              </a:schemeClr>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38100" dir="2700000" algn="tl" rotWithShape="0">
              <a:schemeClr val="accent6">
                <a:alpha val="40000"/>
              </a:schemeClr>
            </a:outerShdw>
          </a:effectLst>
        </p:spPr>
      </p:pic>
      <p:pic>
        <p:nvPicPr>
          <p:cNvPr id="12" name="Picture 11">
            <a:extLst>
              <a:ext uri="{FF2B5EF4-FFF2-40B4-BE49-F238E27FC236}">
                <a16:creationId xmlns:a16="http://schemas.microsoft.com/office/drawing/2014/main" id="{0CE66287-503B-D66C-7D01-502B8155BD3B}"/>
              </a:ext>
            </a:extLst>
          </p:cNvPr>
          <p:cNvPicPr>
            <a:picLocks noChangeAspect="1"/>
          </p:cNvPicPr>
          <p:nvPr/>
        </p:nvPicPr>
        <p:blipFill>
          <a:blip r:embed="rId4"/>
          <a:stretch>
            <a:fillRect/>
          </a:stretch>
        </p:blipFill>
        <p:spPr>
          <a:xfrm>
            <a:off x="131763" y="4470400"/>
            <a:ext cx="4973637" cy="2133600"/>
          </a:xfrm>
          <a:prstGeom prst="rect">
            <a:avLst/>
          </a:prstGeom>
        </p:spPr>
      </p:pic>
    </p:spTree>
    <p:extLst>
      <p:ext uri="{BB962C8B-B14F-4D97-AF65-F5344CB8AC3E}">
        <p14:creationId xmlns:p14="http://schemas.microsoft.com/office/powerpoint/2010/main" val="3719106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C703B7-D28A-F862-1B64-68BAED9B1F01}"/>
              </a:ext>
            </a:extLst>
          </p:cNvPr>
          <p:cNvPicPr>
            <a:picLocks noChangeAspect="1"/>
          </p:cNvPicPr>
          <p:nvPr/>
        </p:nvPicPr>
        <p:blipFill>
          <a:blip r:embed="rId2"/>
          <a:stretch>
            <a:fillRect/>
          </a:stretch>
        </p:blipFill>
        <p:spPr>
          <a:xfrm>
            <a:off x="254000" y="1193800"/>
            <a:ext cx="8458200" cy="5816599"/>
          </a:xfrm>
          <a:prstGeom prst="rect">
            <a:avLst/>
          </a:prstGeom>
        </p:spPr>
      </p:pic>
      <p:sp>
        <p:nvSpPr>
          <p:cNvPr id="7" name="TextBox 6">
            <a:extLst>
              <a:ext uri="{FF2B5EF4-FFF2-40B4-BE49-F238E27FC236}">
                <a16:creationId xmlns:a16="http://schemas.microsoft.com/office/drawing/2014/main" id="{6C9F81ED-7DEA-283D-09CF-64D05A92D330}"/>
              </a:ext>
            </a:extLst>
          </p:cNvPr>
          <p:cNvSpPr txBox="1"/>
          <p:nvPr/>
        </p:nvSpPr>
        <p:spPr>
          <a:xfrm>
            <a:off x="0" y="0"/>
            <a:ext cx="11785600" cy="954107"/>
          </a:xfrm>
          <a:prstGeom prst="rect">
            <a:avLst/>
          </a:prstGeom>
          <a:noFill/>
        </p:spPr>
        <p:txBody>
          <a:bodyPr wrap="square">
            <a:spAutoFit/>
          </a:bodyPr>
          <a:lstStyle/>
          <a:p>
            <a:r>
              <a:rPr lang="en-US" sz="2800" b="1" dirty="0">
                <a:solidFill>
                  <a:srgbClr val="FF0000"/>
                </a:solidFill>
              </a:rPr>
              <a:t>14.Can you generate a Power BI heatmap illustrating the average wind speeds across cities for different months of the year?</a:t>
            </a:r>
          </a:p>
        </p:txBody>
      </p:sp>
    </p:spTree>
    <p:extLst>
      <p:ext uri="{BB962C8B-B14F-4D97-AF65-F5344CB8AC3E}">
        <p14:creationId xmlns:p14="http://schemas.microsoft.com/office/powerpoint/2010/main" val="668269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FBE2E-E64F-796E-6A92-07F05E4B22D9}"/>
              </a:ext>
            </a:extLst>
          </p:cNvPr>
          <p:cNvPicPr>
            <a:picLocks noChangeAspect="1"/>
          </p:cNvPicPr>
          <p:nvPr/>
        </p:nvPicPr>
        <p:blipFill>
          <a:blip r:embed="rId2"/>
          <a:stretch>
            <a:fillRect/>
          </a:stretch>
        </p:blipFill>
        <p:spPr>
          <a:xfrm>
            <a:off x="317500" y="1104901"/>
            <a:ext cx="8394700" cy="5778500"/>
          </a:xfrm>
          <a:prstGeom prst="rect">
            <a:avLst/>
          </a:prstGeom>
        </p:spPr>
      </p:pic>
      <p:sp>
        <p:nvSpPr>
          <p:cNvPr id="7" name="TextBox 6">
            <a:extLst>
              <a:ext uri="{FF2B5EF4-FFF2-40B4-BE49-F238E27FC236}">
                <a16:creationId xmlns:a16="http://schemas.microsoft.com/office/drawing/2014/main" id="{06DBD964-7F4F-82CA-7FD9-EF0813C6440E}"/>
              </a:ext>
            </a:extLst>
          </p:cNvPr>
          <p:cNvSpPr txBox="1"/>
          <p:nvPr/>
        </p:nvSpPr>
        <p:spPr>
          <a:xfrm>
            <a:off x="0" y="0"/>
            <a:ext cx="11607800" cy="954107"/>
          </a:xfrm>
          <a:prstGeom prst="rect">
            <a:avLst/>
          </a:prstGeom>
          <a:noFill/>
        </p:spPr>
        <p:txBody>
          <a:bodyPr wrap="square">
            <a:spAutoFit/>
          </a:bodyPr>
          <a:lstStyle/>
          <a:p>
            <a:r>
              <a:rPr lang="en-US" sz="2800" b="1" dirty="0">
                <a:solidFill>
                  <a:srgbClr val="FF0000"/>
                </a:solidFill>
              </a:rPr>
              <a:t>15.Create a Power BI scatter plot to show the relationship between wind speed and air pressure for a specific city.</a:t>
            </a:r>
          </a:p>
        </p:txBody>
      </p:sp>
    </p:spTree>
    <p:extLst>
      <p:ext uri="{BB962C8B-B14F-4D97-AF65-F5344CB8AC3E}">
        <p14:creationId xmlns:p14="http://schemas.microsoft.com/office/powerpoint/2010/main" val="1620388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432B93-D86C-69D8-CF00-ED9C31DBDFD6}"/>
              </a:ext>
            </a:extLst>
          </p:cNvPr>
          <p:cNvSpPr txBox="1"/>
          <p:nvPr/>
        </p:nvSpPr>
        <p:spPr>
          <a:xfrm>
            <a:off x="685800" y="2590800"/>
            <a:ext cx="11049000" cy="2677656"/>
          </a:xfrm>
          <a:prstGeom prst="rect">
            <a:avLst/>
          </a:prstGeom>
          <a:noFill/>
        </p:spPr>
        <p:txBody>
          <a:bodyPr wrap="square">
            <a:spAutoFit/>
          </a:bodyPr>
          <a:lstStyle/>
          <a:p>
            <a:r>
              <a:rPr lang="en-US" dirty="0"/>
              <a:t> </a:t>
            </a:r>
            <a:r>
              <a:rPr lang="en-US" sz="2400" b="1" dirty="0"/>
              <a:t>weather analysis, it is evident that temperatures vary significantly between cities, with some experiencing more extreme fluctuations than others. There is a clear seasonal trend, with temperatures generally peaking in summer and dropping in winter. Humidity levels tend to be higher in coastal cities compared to inland cities. Wind speed shows variation based on geographical location, with coastal areas experiencing higher speeds. Overall, the data suggests a complex interplay of geographical and seasonal factors influencing weather patterns.</a:t>
            </a:r>
          </a:p>
        </p:txBody>
      </p:sp>
      <p:sp>
        <p:nvSpPr>
          <p:cNvPr id="6" name="TextBox 5">
            <a:extLst>
              <a:ext uri="{FF2B5EF4-FFF2-40B4-BE49-F238E27FC236}">
                <a16:creationId xmlns:a16="http://schemas.microsoft.com/office/drawing/2014/main" id="{E74A6B39-4045-FCBA-0593-1FEBD783797F}"/>
              </a:ext>
            </a:extLst>
          </p:cNvPr>
          <p:cNvSpPr txBox="1"/>
          <p:nvPr/>
        </p:nvSpPr>
        <p:spPr>
          <a:xfrm>
            <a:off x="685800" y="927100"/>
            <a:ext cx="9728200" cy="1569660"/>
          </a:xfrm>
          <a:prstGeom prst="rect">
            <a:avLst/>
          </a:prstGeom>
          <a:noFill/>
        </p:spPr>
        <p:txBody>
          <a:bodyPr wrap="square">
            <a:spAutoFit/>
          </a:bodyPr>
          <a:lstStyle/>
          <a:p>
            <a:pPr algn="l"/>
            <a:r>
              <a:rPr lang="en-US" sz="2400" b="1" i="0" dirty="0">
                <a:solidFill>
                  <a:schemeClr val="tx1">
                    <a:lumMod val="95000"/>
                    <a:lumOff val="5000"/>
                  </a:schemeClr>
                </a:solidFill>
                <a:effectLst/>
                <a:latin typeface="Söhne"/>
              </a:rPr>
              <a:t>Based on the Weather Analysis Project, we reflect upon the journey we've undertaken through the realms of meteorological exploration. This endeavor has been a testament to the power of technology and data-driven insights in unraveling the mysteries of weather patterns.</a:t>
            </a:r>
          </a:p>
        </p:txBody>
      </p:sp>
      <p:sp>
        <p:nvSpPr>
          <p:cNvPr id="8" name="TextBox 7">
            <a:extLst>
              <a:ext uri="{FF2B5EF4-FFF2-40B4-BE49-F238E27FC236}">
                <a16:creationId xmlns:a16="http://schemas.microsoft.com/office/drawing/2014/main" id="{09D935F3-7796-22A9-4B09-BEF7DA95C279}"/>
              </a:ext>
            </a:extLst>
          </p:cNvPr>
          <p:cNvSpPr txBox="1"/>
          <p:nvPr/>
        </p:nvSpPr>
        <p:spPr>
          <a:xfrm>
            <a:off x="685800" y="5461000"/>
            <a:ext cx="10795000" cy="1200329"/>
          </a:xfrm>
          <a:prstGeom prst="rect">
            <a:avLst/>
          </a:prstGeom>
          <a:noFill/>
        </p:spPr>
        <p:txBody>
          <a:bodyPr wrap="square">
            <a:spAutoFit/>
          </a:bodyPr>
          <a:lstStyle/>
          <a:p>
            <a:pPr algn="l"/>
            <a:r>
              <a:rPr lang="en-US" sz="2400" b="1" i="0" dirty="0">
                <a:solidFill>
                  <a:schemeClr val="tx1">
                    <a:lumMod val="95000"/>
                    <a:lumOff val="5000"/>
                  </a:schemeClr>
                </a:solidFill>
                <a:effectLst/>
                <a:latin typeface="Söhne"/>
              </a:rPr>
              <a:t>Weather Analysis Project, let us carry forward the lessons learned and the insights gained, knowing that the tools of data analytics stand ready to illuminate the path ahead, guiding us through the ever-changing landscapes of our dynamic world.</a:t>
            </a:r>
          </a:p>
        </p:txBody>
      </p:sp>
      <p:sp>
        <p:nvSpPr>
          <p:cNvPr id="9" name="TextBox 8">
            <a:extLst>
              <a:ext uri="{FF2B5EF4-FFF2-40B4-BE49-F238E27FC236}">
                <a16:creationId xmlns:a16="http://schemas.microsoft.com/office/drawing/2014/main" id="{A06D2EB5-84FE-4CE1-414F-6B0041F3595A}"/>
              </a:ext>
            </a:extLst>
          </p:cNvPr>
          <p:cNvSpPr txBox="1"/>
          <p:nvPr/>
        </p:nvSpPr>
        <p:spPr>
          <a:xfrm>
            <a:off x="685800" y="63619"/>
            <a:ext cx="3124200" cy="769441"/>
          </a:xfrm>
          <a:prstGeom prst="rect">
            <a:avLst/>
          </a:prstGeom>
          <a:noFill/>
        </p:spPr>
        <p:txBody>
          <a:bodyPr wrap="square" rtlCol="0">
            <a:spAutoFit/>
          </a:bodyPr>
          <a:lstStyle/>
          <a:p>
            <a:r>
              <a:rPr lang="en-US" sz="4400" b="1" dirty="0">
                <a:solidFill>
                  <a:srgbClr val="FF3300"/>
                </a:solidFill>
              </a:rPr>
              <a:t>Conclusion</a:t>
            </a:r>
          </a:p>
        </p:txBody>
      </p:sp>
    </p:spTree>
    <p:extLst>
      <p:ext uri="{BB962C8B-B14F-4D97-AF65-F5344CB8AC3E}">
        <p14:creationId xmlns:p14="http://schemas.microsoft.com/office/powerpoint/2010/main" val="2062789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12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988F81-038A-C4BC-B399-EC6F8BDA0D95}"/>
              </a:ext>
            </a:extLst>
          </p:cNvPr>
          <p:cNvSpPr txBox="1"/>
          <p:nvPr/>
        </p:nvSpPr>
        <p:spPr>
          <a:xfrm>
            <a:off x="-1" y="98475"/>
            <a:ext cx="11879264" cy="954107"/>
          </a:xfrm>
          <a:prstGeom prst="rect">
            <a:avLst/>
          </a:prstGeom>
          <a:noFill/>
        </p:spPr>
        <p:txBody>
          <a:bodyPr wrap="square">
            <a:spAutoFit/>
          </a:bodyPr>
          <a:lstStyle/>
          <a:p>
            <a:pPr defTabSz="281881">
              <a:defRPr/>
            </a:pPr>
            <a:r>
              <a:rPr lang="en-US" sz="2800" b="1" dirty="0">
                <a:solidFill>
                  <a:srgbClr val="FF0000"/>
                </a:solidFill>
              </a:rPr>
              <a:t>2.Can you identify any clusters of cities with similar latitude and longitude values? What factors might explain these clusters</a:t>
            </a:r>
            <a:endParaRPr lang="en-US" sz="822" b="1" dirty="0">
              <a:solidFill>
                <a:srgbClr val="FF0000"/>
              </a:solidFill>
            </a:endParaRPr>
          </a:p>
        </p:txBody>
      </p:sp>
      <p:sp>
        <p:nvSpPr>
          <p:cNvPr id="6" name="TextBox 5">
            <a:extLst>
              <a:ext uri="{FF2B5EF4-FFF2-40B4-BE49-F238E27FC236}">
                <a16:creationId xmlns:a16="http://schemas.microsoft.com/office/drawing/2014/main" id="{1679326A-9126-196D-9204-50071731E5AC}"/>
              </a:ext>
            </a:extLst>
          </p:cNvPr>
          <p:cNvSpPr txBox="1"/>
          <p:nvPr/>
        </p:nvSpPr>
        <p:spPr>
          <a:xfrm>
            <a:off x="4318781" y="1223889"/>
            <a:ext cx="2419643" cy="3477875"/>
          </a:xfrm>
          <a:prstGeom prst="rect">
            <a:avLst/>
          </a:prstGeom>
          <a:solidFill>
            <a:schemeClr val="accent4">
              <a:lumMod val="40000"/>
              <a:lumOff val="60000"/>
            </a:schemeClr>
          </a:solidFill>
        </p:spPr>
        <p:txBody>
          <a:bodyPr wrap="square">
            <a:spAutoFit/>
          </a:bodyPr>
          <a:lstStyle/>
          <a:p>
            <a:r>
              <a:rPr lang="en-US" sz="2000" b="1" dirty="0"/>
              <a:t>me identify  the cities with similar  latitude and longitude </a:t>
            </a:r>
            <a:r>
              <a:rPr lang="en-US" sz="2000" b="1" dirty="0" err="1"/>
              <a:t>values.Query</a:t>
            </a:r>
            <a:r>
              <a:rPr lang="en-US" sz="2000" b="1" dirty="0"/>
              <a:t> write clusters of  cities for similar </a:t>
            </a:r>
            <a:r>
              <a:rPr lang="en-US" sz="2000" b="1" dirty="0">
                <a:solidFill>
                  <a:schemeClr val="dk1"/>
                </a:solidFill>
              </a:rPr>
              <a:t>latitude and longitude values.</a:t>
            </a:r>
          </a:p>
          <a:p>
            <a:r>
              <a:rPr lang="en-US" sz="2000" b="1" dirty="0">
                <a:solidFill>
                  <a:schemeClr val="dk1"/>
                </a:solidFill>
              </a:rPr>
              <a:t>This query provides their geographical distribution. </a:t>
            </a:r>
            <a:endParaRPr lang="en-US" sz="2000" b="1" dirty="0"/>
          </a:p>
        </p:txBody>
      </p:sp>
      <p:pic>
        <p:nvPicPr>
          <p:cNvPr id="7" name="Picture 6">
            <a:extLst>
              <a:ext uri="{FF2B5EF4-FFF2-40B4-BE49-F238E27FC236}">
                <a16:creationId xmlns:a16="http://schemas.microsoft.com/office/drawing/2014/main" id="{DC49177C-A777-83F1-495C-CF8C7FE47576}"/>
              </a:ext>
            </a:extLst>
          </p:cNvPr>
          <p:cNvPicPr>
            <a:picLocks noChangeAspect="1"/>
          </p:cNvPicPr>
          <p:nvPr/>
        </p:nvPicPr>
        <p:blipFill>
          <a:blip r:embed="rId2">
            <a:duotone>
              <a:prstClr val="black"/>
              <a:schemeClr val="accent6">
                <a:tint val="45000"/>
                <a:satMod val="400000"/>
              </a:schemeClr>
            </a:duotone>
          </a:blip>
          <a:stretch>
            <a:fillRect/>
          </a:stretch>
        </p:blipFill>
        <p:spPr>
          <a:xfrm>
            <a:off x="196949" y="1121126"/>
            <a:ext cx="3882682" cy="2424580"/>
          </a:xfrm>
          <a:prstGeom prst="rect">
            <a:avLst/>
          </a:prstGeom>
        </p:spPr>
      </p:pic>
      <p:pic>
        <p:nvPicPr>
          <p:cNvPr id="8" name="Picture 7">
            <a:extLst>
              <a:ext uri="{FF2B5EF4-FFF2-40B4-BE49-F238E27FC236}">
                <a16:creationId xmlns:a16="http://schemas.microsoft.com/office/drawing/2014/main" id="{C175BCE9-9290-A8E1-2E39-0D1F1C63166D}"/>
              </a:ext>
            </a:extLst>
          </p:cNvPr>
          <p:cNvPicPr>
            <a:picLocks noChangeAspect="1"/>
          </p:cNvPicPr>
          <p:nvPr/>
        </p:nvPicPr>
        <p:blipFill>
          <a:blip r:embed="rId3">
            <a:duotone>
              <a:prstClr val="black"/>
              <a:schemeClr val="accent6">
                <a:tint val="45000"/>
                <a:satMod val="400000"/>
              </a:schemeClr>
            </a:duotone>
          </a:blip>
          <a:stretch>
            <a:fillRect/>
          </a:stretch>
        </p:blipFill>
        <p:spPr>
          <a:xfrm>
            <a:off x="7160457" y="1223889"/>
            <a:ext cx="4521857" cy="5569214"/>
          </a:xfrm>
          <a:prstGeom prst="rect">
            <a:avLst/>
          </a:prstGeom>
        </p:spPr>
      </p:pic>
      <p:pic>
        <p:nvPicPr>
          <p:cNvPr id="10" name="Picture 9">
            <a:extLst>
              <a:ext uri="{FF2B5EF4-FFF2-40B4-BE49-F238E27FC236}">
                <a16:creationId xmlns:a16="http://schemas.microsoft.com/office/drawing/2014/main" id="{DDBDB541-F490-A8F2-E0B3-EB972E3153CB}"/>
              </a:ext>
            </a:extLst>
          </p:cNvPr>
          <p:cNvPicPr>
            <a:picLocks noChangeAspect="1"/>
          </p:cNvPicPr>
          <p:nvPr/>
        </p:nvPicPr>
        <p:blipFill>
          <a:blip r:embed="rId4"/>
          <a:stretch>
            <a:fillRect/>
          </a:stretch>
        </p:blipFill>
        <p:spPr>
          <a:xfrm>
            <a:off x="196949" y="3679013"/>
            <a:ext cx="3882682" cy="1229514"/>
          </a:xfrm>
          <a:prstGeom prst="rect">
            <a:avLst/>
          </a:prstGeom>
          <a:solidFill>
            <a:schemeClr val="accent4">
              <a:lumMod val="40000"/>
              <a:lumOff val="60000"/>
            </a:schemeClr>
          </a:solidFill>
        </p:spPr>
      </p:pic>
      <p:pic>
        <p:nvPicPr>
          <p:cNvPr id="14" name="Picture 13">
            <a:extLst>
              <a:ext uri="{FF2B5EF4-FFF2-40B4-BE49-F238E27FC236}">
                <a16:creationId xmlns:a16="http://schemas.microsoft.com/office/drawing/2014/main" id="{32F8663E-FB4E-C6CE-FD55-0EDD697D8DB5}"/>
              </a:ext>
            </a:extLst>
          </p:cNvPr>
          <p:cNvPicPr>
            <a:picLocks noChangeAspect="1"/>
          </p:cNvPicPr>
          <p:nvPr/>
        </p:nvPicPr>
        <p:blipFill>
          <a:blip r:embed="rId5"/>
          <a:stretch>
            <a:fillRect/>
          </a:stretch>
        </p:blipFill>
        <p:spPr>
          <a:xfrm>
            <a:off x="196949" y="5041834"/>
            <a:ext cx="6836898" cy="1751269"/>
          </a:xfrm>
          <a:prstGeom prst="rect">
            <a:avLst/>
          </a:prstGeom>
        </p:spPr>
      </p:pic>
    </p:spTree>
    <p:extLst>
      <p:ext uri="{BB962C8B-B14F-4D97-AF65-F5344CB8AC3E}">
        <p14:creationId xmlns:p14="http://schemas.microsoft.com/office/powerpoint/2010/main" val="182353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A8C3C0-4863-1096-6235-9EDAD85D8326}"/>
              </a:ext>
            </a:extLst>
          </p:cNvPr>
          <p:cNvSpPr txBox="1"/>
          <p:nvPr/>
        </p:nvSpPr>
        <p:spPr>
          <a:xfrm>
            <a:off x="98473" y="112542"/>
            <a:ext cx="11780789" cy="954107"/>
          </a:xfrm>
          <a:prstGeom prst="rect">
            <a:avLst/>
          </a:prstGeom>
          <a:noFill/>
        </p:spPr>
        <p:txBody>
          <a:bodyPr wrap="square">
            <a:spAutoFit/>
          </a:bodyPr>
          <a:lstStyle/>
          <a:p>
            <a:pPr defTabSz="281881">
              <a:defRPr/>
            </a:pPr>
            <a:r>
              <a:rPr lang="en-US" sz="2800" b="1" dirty="0">
                <a:solidFill>
                  <a:srgbClr val="FF0000"/>
                </a:solidFill>
              </a:rPr>
              <a:t>3.Are there any correlations between a city's geographical location (latitude and longitude) and its weather attributes, such as temperature or humidity?</a:t>
            </a:r>
          </a:p>
        </p:txBody>
      </p:sp>
      <p:sp>
        <p:nvSpPr>
          <p:cNvPr id="6" name="TextBox 5">
            <a:extLst>
              <a:ext uri="{FF2B5EF4-FFF2-40B4-BE49-F238E27FC236}">
                <a16:creationId xmlns:a16="http://schemas.microsoft.com/office/drawing/2014/main" id="{F1F46449-6DFA-8B46-3BAC-EE96F4528A93}"/>
              </a:ext>
            </a:extLst>
          </p:cNvPr>
          <p:cNvSpPr txBox="1"/>
          <p:nvPr/>
        </p:nvSpPr>
        <p:spPr>
          <a:xfrm>
            <a:off x="203079" y="1294230"/>
            <a:ext cx="5002724" cy="2308324"/>
          </a:xfrm>
          <a:prstGeom prst="rect">
            <a:avLst/>
          </a:prstGeom>
          <a:solidFill>
            <a:schemeClr val="accent4">
              <a:lumMod val="40000"/>
              <a:lumOff val="60000"/>
            </a:schemeClr>
          </a:solidFill>
        </p:spPr>
        <p:txBody>
          <a:bodyPr wrap="square">
            <a:spAutoFit/>
          </a:bodyPr>
          <a:lstStyle/>
          <a:p>
            <a:r>
              <a:rPr lang="en-US" sz="2400" b="1" dirty="0"/>
              <a:t>In </a:t>
            </a:r>
            <a:r>
              <a:rPr lang="en-US" sz="2400" b="1" dirty="0">
                <a:solidFill>
                  <a:schemeClr val="dk1"/>
                </a:solidFill>
              </a:rPr>
              <a:t>correlations between a city's geographical location  and its weather attributes in my analysis cities at higher latitudes are generally cool and coastal cities are to have high humidity</a:t>
            </a:r>
            <a:r>
              <a:rPr lang="en-US" sz="740" b="1" dirty="0">
                <a:solidFill>
                  <a:schemeClr val="dk1"/>
                </a:solidFill>
              </a:rPr>
              <a:t>.</a:t>
            </a:r>
            <a:endParaRPr lang="en-US" sz="740" b="1" dirty="0"/>
          </a:p>
        </p:txBody>
      </p:sp>
      <p:pic>
        <p:nvPicPr>
          <p:cNvPr id="7" name="Picture 6">
            <a:extLst>
              <a:ext uri="{FF2B5EF4-FFF2-40B4-BE49-F238E27FC236}">
                <a16:creationId xmlns:a16="http://schemas.microsoft.com/office/drawing/2014/main" id="{86557BB7-A734-8405-119E-2BD4EE6B6076}"/>
              </a:ext>
            </a:extLst>
          </p:cNvPr>
          <p:cNvPicPr>
            <a:picLocks noChangeAspect="1"/>
          </p:cNvPicPr>
          <p:nvPr/>
        </p:nvPicPr>
        <p:blipFill>
          <a:blip r:embed="rId2">
            <a:duotone>
              <a:prstClr val="black"/>
              <a:schemeClr val="accent6">
                <a:tint val="45000"/>
                <a:satMod val="400000"/>
              </a:schemeClr>
            </a:duotone>
          </a:blip>
          <a:stretch>
            <a:fillRect/>
          </a:stretch>
        </p:blipFill>
        <p:spPr>
          <a:xfrm>
            <a:off x="5599320" y="1294229"/>
            <a:ext cx="6076865" cy="5627076"/>
          </a:xfrm>
          <a:prstGeom prst="rect">
            <a:avLst/>
          </a:prstGeom>
        </p:spPr>
      </p:pic>
      <p:pic>
        <p:nvPicPr>
          <p:cNvPr id="9" name="Picture 8">
            <a:extLst>
              <a:ext uri="{FF2B5EF4-FFF2-40B4-BE49-F238E27FC236}">
                <a16:creationId xmlns:a16="http://schemas.microsoft.com/office/drawing/2014/main" id="{A8C7EF28-FD97-EC34-411C-2591735A3D0B}"/>
              </a:ext>
            </a:extLst>
          </p:cNvPr>
          <p:cNvPicPr>
            <a:picLocks noChangeAspect="1"/>
          </p:cNvPicPr>
          <p:nvPr/>
        </p:nvPicPr>
        <p:blipFill>
          <a:blip r:embed="rId3"/>
          <a:stretch>
            <a:fillRect/>
          </a:stretch>
        </p:blipFill>
        <p:spPr>
          <a:xfrm>
            <a:off x="203079" y="3938954"/>
            <a:ext cx="5002724" cy="2982351"/>
          </a:xfrm>
          <a:prstGeom prst="rect">
            <a:avLst/>
          </a:prstGeom>
        </p:spPr>
      </p:pic>
    </p:spTree>
    <p:extLst>
      <p:ext uri="{BB962C8B-B14F-4D97-AF65-F5344CB8AC3E}">
        <p14:creationId xmlns:p14="http://schemas.microsoft.com/office/powerpoint/2010/main" val="4122691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3E33F9-D759-B5E4-5569-E599E13262DB}"/>
              </a:ext>
            </a:extLst>
          </p:cNvPr>
          <p:cNvSpPr txBox="1"/>
          <p:nvPr/>
        </p:nvSpPr>
        <p:spPr>
          <a:xfrm>
            <a:off x="126609" y="1125415"/>
            <a:ext cx="5882831" cy="1938992"/>
          </a:xfrm>
          <a:prstGeom prst="rect">
            <a:avLst/>
          </a:prstGeom>
          <a:solidFill>
            <a:schemeClr val="accent4">
              <a:lumMod val="40000"/>
              <a:lumOff val="60000"/>
            </a:schemeClr>
          </a:solidFill>
        </p:spPr>
        <p:txBody>
          <a:bodyPr wrap="square">
            <a:spAutoFit/>
          </a:bodyPr>
          <a:lstStyle/>
          <a:p>
            <a:r>
              <a:rPr lang="en-US" sz="2400" b="1" dirty="0"/>
              <a:t>In my detail analysis </a:t>
            </a:r>
            <a:r>
              <a:rPr lang="en-US" sz="2400" b="1" dirty="0" err="1"/>
              <a:t>i</a:t>
            </a:r>
            <a:r>
              <a:rPr lang="en-US" sz="2400" b="1" dirty="0"/>
              <a:t> got top three cities name was </a:t>
            </a:r>
            <a:r>
              <a:rPr lang="en-US" sz="2400" b="1" dirty="0" err="1"/>
              <a:t>portland</a:t>
            </a:r>
            <a:r>
              <a:rPr lang="en-US" sz="2400" b="1" dirty="0"/>
              <a:t> ,</a:t>
            </a:r>
            <a:r>
              <a:rPr lang="en-US" sz="2400" b="1" dirty="0" err="1"/>
              <a:t>seattle</a:t>
            </a:r>
            <a:r>
              <a:rPr lang="en-US" sz="2400" b="1" dirty="0"/>
              <a:t> and </a:t>
            </a:r>
            <a:r>
              <a:rPr lang="en-US" sz="2400" b="1" dirty="0" err="1"/>
              <a:t>vacouver</a:t>
            </a:r>
            <a:r>
              <a:rPr lang="en-US" sz="2400" b="1" dirty="0"/>
              <a:t> these are top cities </a:t>
            </a:r>
            <a:r>
              <a:rPr lang="en-US" sz="2400" b="1" dirty="0">
                <a:solidFill>
                  <a:schemeClr val="dk1"/>
                </a:solidFill>
              </a:rPr>
              <a:t>the most frequent occurrence of rainy weather in the seasonal </a:t>
            </a:r>
            <a:r>
              <a:rPr lang="en-US" sz="2400" b="1" dirty="0" err="1">
                <a:solidFill>
                  <a:schemeClr val="dk1"/>
                </a:solidFill>
              </a:rPr>
              <a:t>patterns.portland</a:t>
            </a:r>
            <a:r>
              <a:rPr lang="en-US" sz="2400" b="1" dirty="0">
                <a:solidFill>
                  <a:schemeClr val="dk1"/>
                </a:solidFill>
              </a:rPr>
              <a:t> is </a:t>
            </a:r>
            <a:r>
              <a:rPr lang="en-US" sz="2400" b="1" dirty="0" err="1">
                <a:solidFill>
                  <a:schemeClr val="dk1"/>
                </a:solidFill>
              </a:rPr>
              <a:t>heavly</a:t>
            </a:r>
            <a:r>
              <a:rPr lang="en-US" sz="2400" b="1" dirty="0">
                <a:solidFill>
                  <a:schemeClr val="dk1"/>
                </a:solidFill>
              </a:rPr>
              <a:t> </a:t>
            </a:r>
            <a:r>
              <a:rPr lang="en-US" sz="2400" b="1" dirty="0" err="1">
                <a:solidFill>
                  <a:schemeClr val="dk1"/>
                </a:solidFill>
              </a:rPr>
              <a:t>rainly</a:t>
            </a:r>
            <a:r>
              <a:rPr lang="en-US" sz="2400" b="1" dirty="0">
                <a:solidFill>
                  <a:schemeClr val="dk1"/>
                </a:solidFill>
              </a:rPr>
              <a:t> seasons </a:t>
            </a:r>
            <a:r>
              <a:rPr lang="en-US" sz="740" b="1" dirty="0">
                <a:solidFill>
                  <a:schemeClr val="dk1"/>
                </a:solidFill>
              </a:rPr>
              <a:t>.</a:t>
            </a:r>
            <a:endParaRPr lang="en-US" sz="740" b="1" dirty="0"/>
          </a:p>
        </p:txBody>
      </p:sp>
      <p:sp>
        <p:nvSpPr>
          <p:cNvPr id="6" name="TextBox 5">
            <a:extLst>
              <a:ext uri="{FF2B5EF4-FFF2-40B4-BE49-F238E27FC236}">
                <a16:creationId xmlns:a16="http://schemas.microsoft.com/office/drawing/2014/main" id="{8EFEF5B2-24AB-ACDB-4280-F0BDF43BE0EE}"/>
              </a:ext>
            </a:extLst>
          </p:cNvPr>
          <p:cNvSpPr txBox="1"/>
          <p:nvPr/>
        </p:nvSpPr>
        <p:spPr>
          <a:xfrm>
            <a:off x="0" y="0"/>
            <a:ext cx="11879263" cy="954107"/>
          </a:xfrm>
          <a:prstGeom prst="rect">
            <a:avLst/>
          </a:prstGeom>
          <a:noFill/>
        </p:spPr>
        <p:txBody>
          <a:bodyPr wrap="square">
            <a:spAutoFit/>
          </a:bodyPr>
          <a:lstStyle/>
          <a:p>
            <a:r>
              <a:rPr lang="en-US" sz="2800" b="1" dirty="0">
                <a:solidFill>
                  <a:srgbClr val="FF0000"/>
                </a:solidFill>
              </a:rPr>
              <a:t>4.Identify the top three cities with the most frequent occurrence of rainy weather based on weather descriptions. What are the seasonal patterns?</a:t>
            </a:r>
          </a:p>
        </p:txBody>
      </p:sp>
      <p:pic>
        <p:nvPicPr>
          <p:cNvPr id="11" name="Picture 10">
            <a:extLst>
              <a:ext uri="{FF2B5EF4-FFF2-40B4-BE49-F238E27FC236}">
                <a16:creationId xmlns:a16="http://schemas.microsoft.com/office/drawing/2014/main" id="{B9CEE325-7CAF-F566-7519-B395AF89C160}"/>
              </a:ext>
            </a:extLst>
          </p:cNvPr>
          <p:cNvPicPr>
            <a:picLocks noChangeAspect="1"/>
          </p:cNvPicPr>
          <p:nvPr/>
        </p:nvPicPr>
        <p:blipFill>
          <a:blip r:embed="rId2"/>
          <a:stretch>
            <a:fillRect/>
          </a:stretch>
        </p:blipFill>
        <p:spPr>
          <a:xfrm>
            <a:off x="126609" y="5066864"/>
            <a:ext cx="5813022" cy="1966981"/>
          </a:xfrm>
          <a:prstGeom prst="rect">
            <a:avLst/>
          </a:prstGeom>
        </p:spPr>
      </p:pic>
      <p:pic>
        <p:nvPicPr>
          <p:cNvPr id="12" name="Picture 11">
            <a:extLst>
              <a:ext uri="{FF2B5EF4-FFF2-40B4-BE49-F238E27FC236}">
                <a16:creationId xmlns:a16="http://schemas.microsoft.com/office/drawing/2014/main" id="{74415B17-971A-E317-0EFF-B526F842C5A8}"/>
              </a:ext>
            </a:extLst>
          </p:cNvPr>
          <p:cNvPicPr>
            <a:picLocks noChangeAspect="1"/>
          </p:cNvPicPr>
          <p:nvPr/>
        </p:nvPicPr>
        <p:blipFill>
          <a:blip r:embed="rId3">
            <a:duotone>
              <a:prstClr val="black"/>
              <a:schemeClr val="accent6">
                <a:tint val="45000"/>
                <a:satMod val="400000"/>
              </a:schemeClr>
            </a:duotone>
          </a:blip>
          <a:stretch>
            <a:fillRect/>
          </a:stretch>
        </p:blipFill>
        <p:spPr>
          <a:xfrm>
            <a:off x="6148447" y="1125416"/>
            <a:ext cx="5604207" cy="5908430"/>
          </a:xfrm>
          <a:prstGeom prst="rect">
            <a:avLst/>
          </a:prstGeom>
        </p:spPr>
      </p:pic>
      <p:graphicFrame>
        <p:nvGraphicFramePr>
          <p:cNvPr id="13" name="Chart 12">
            <a:extLst>
              <a:ext uri="{FF2B5EF4-FFF2-40B4-BE49-F238E27FC236}">
                <a16:creationId xmlns:a16="http://schemas.microsoft.com/office/drawing/2014/main" id="{099F8119-1E5A-1A25-FCD4-2E95BBB936FA}"/>
              </a:ext>
            </a:extLst>
          </p:cNvPr>
          <p:cNvGraphicFramePr>
            <a:graphicFrameLocks/>
          </p:cNvGraphicFramePr>
          <p:nvPr>
            <p:extLst>
              <p:ext uri="{D42A27DB-BD31-4B8C-83A1-F6EECF244321}">
                <p14:modId xmlns:p14="http://schemas.microsoft.com/office/powerpoint/2010/main" val="3466899741"/>
              </p:ext>
            </p:extLst>
          </p:nvPr>
        </p:nvGraphicFramePr>
        <p:xfrm>
          <a:off x="126609" y="3235715"/>
          <a:ext cx="5813022" cy="16598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70890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1531</TotalTime>
  <Words>2595</Words>
  <Application>Microsoft Office PowerPoint</Application>
  <PresentationFormat>Custom</PresentationFormat>
  <Paragraphs>93</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Plus Jakarta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16</cp:revision>
  <dcterms:created xsi:type="dcterms:W3CDTF">2024-03-24T15:00:16Z</dcterms:created>
  <dcterms:modified xsi:type="dcterms:W3CDTF">2024-03-27T10:24:20Z</dcterms:modified>
</cp:coreProperties>
</file>